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71" r:id="rId5"/>
    <p:sldId id="274" r:id="rId6"/>
    <p:sldId id="287" r:id="rId7"/>
    <p:sldId id="288" r:id="rId8"/>
    <p:sldId id="289" r:id="rId9"/>
    <p:sldId id="290" r:id="rId10"/>
    <p:sldId id="292" r:id="rId11"/>
    <p:sldId id="294" r:id="rId12"/>
    <p:sldId id="293" r:id="rId13"/>
    <p:sldId id="295" r:id="rId14"/>
    <p:sldId id="314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28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29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3" r:id="rId42"/>
    <p:sldId id="324" r:id="rId43"/>
    <p:sldId id="325" r:id="rId44"/>
    <p:sldId id="322" r:id="rId45"/>
    <p:sldId id="326" r:id="rId46"/>
    <p:sldId id="327" r:id="rId47"/>
    <p:sldId id="286" r:id="rId48"/>
  </p:sldIdLst>
  <p:sldSz cx="12192000" cy="6858000"/>
  <p:notesSz cx="6858000" cy="9144000"/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>
      <p:ext uri="{19B8F6BF-5375-455C-9EA6-DF929625EA0E}">
        <p15:presenceInfo xmlns:p15="http://schemas.microsoft.com/office/powerpoint/2012/main" userId="S::ykutkov@hse.ru::45dbd1ed-eea1-4925-9fa4-5001421b49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9C63"/>
    <a:srgbClr val="96628C"/>
    <a:srgbClr val="11A0D7"/>
    <a:srgbClr val="E61F3D"/>
    <a:srgbClr val="CD5A5A"/>
    <a:srgbClr val="FFD746"/>
    <a:srgbClr val="0E2D69"/>
    <a:srgbClr val="D9D9D9"/>
    <a:srgbClr val="EB681F"/>
    <a:srgbClr val="23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88"/>
    <p:restoredTop sz="70080"/>
  </p:normalViewPr>
  <p:slideViewPr>
    <p:cSldViewPr snapToGrid="0" snapToObjects="1">
      <p:cViewPr>
        <p:scale>
          <a:sx n="143" d="100"/>
          <a:sy n="143" d="100"/>
        </p:scale>
        <p:origin x="776" y="448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en-RU" smtClean="0"/>
              <a:t>6/3/25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ненадолго вернемся в 2006 год. Мне вот например в этом году было всего лишь 5 лет и уж поверьте я тогда точно не думал о том, как же получать и хранить данные. Но именно тогда прозвучала фраза, которая за следующие годы облетела весь деловой мир: «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is the new oil» — «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— это новая нефть». Эти слова приписывают британскому математику Клайву Хамби, и с тех пор их повторяли тысячи раз, в том числе — на уровне правительств, крупных компаний и топ-менеджеров.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Прошло почти два десятилетия, но давайте задумаемся: насколько мы действительно начали относиться к данным как к ценному ресурсу?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Скорее всего, он по прежнему недооценен, либо же понимание ничего не поменяло. Да, отчёты есть, вероятно  есть красивые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панели, возможно вы даже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где-то пробовали подключить. Но по-настоящему стратегическое, активное, управленческое отношение к данным — по-прежнему редкость. Мы храним, но не управляем. Видим, но не осмысливаем.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на данный момент вы вполне можете меня остановить и сказать: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Нееет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 нас на кухне с этим умею профессионально обращаться. Поэтому предлагаю устроить небольшой опрос, где вы без раскрытия деталей дадите односложный ответ на вопрос (да или нет).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39122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2019-2024: Эра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Lakehouse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AI-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революции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Унификация аналитики и транзакций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Появление архитектур, объединяющих возможности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warehouses. AI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машинное обучение становятся основными драйверами инноваций.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Databricks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представляет концепцию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Lakehouse, Apache Delta Lake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Пандемия ускоряет цифровизацию,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Snowflake IPO ($3.4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млрд),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Iceberg (Netflix)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2021: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dbt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революционизирует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ELT,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Fivetran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Airbyte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data stack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2022: ChatGPT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создает спрос на векторные БД,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Pinecone/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Weaviate</a:t>
            </a:r>
            <a:endParaRPr lang="e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2023: Apache Iceberg 1.0, LLM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архитектуры,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PostgreSQL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pgvector</a:t>
            </a:r>
            <a:endParaRPr lang="e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Массовое внедрение векторных БД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Chroma,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Qdrant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real-time OLAP (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ClickHouse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становятся основой для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приложений, требуя новых специализированных решений.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Выводы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волна была ответом на конкретные технологические и бизнес-вызовы своего времени, формируя многослойную экосистему современных решений и подходов для работы с данными. </a:t>
            </a:r>
            <a:endParaRPr lang="ru-RU" b="0" dirty="0">
              <a:effectLst/>
            </a:endParaRPr>
          </a:p>
          <a:p>
            <a:pPr rtl="0"/>
            <a:br>
              <a:rPr lang="ru-RU" dirty="0"/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Подведение итогов и переход от болтовни к теории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подведем промежуточные итоги. Мы обсудили почему данные это ценный ресурс, зачем вам ориентироваться в этой теме, прошли путь длиной в более чем полвека и теперь понимаем как все строилось и даже можем поиграться в оракула.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углубимся еще больше, чтобы понять как именно и с помощью чего это сделать!</a:t>
            </a:r>
            <a:endParaRPr lang="ru-RU" b="0" dirty="0">
              <a:effectLst/>
            </a:endParaRPr>
          </a:p>
          <a:p>
            <a:endParaRPr lang="ru-RU" dirty="0"/>
          </a:p>
          <a:p>
            <a:endParaRPr lang="ru-RU" dirty="0"/>
          </a:p>
          <a:p>
            <a:r>
              <a:rPr lang="en" b="1" dirty="0"/>
              <a:t>Unified Analytics</a:t>
            </a:r>
            <a:r>
              <a:rPr lang="en" dirty="0"/>
              <a:t>: </a:t>
            </a:r>
            <a:r>
              <a:rPr lang="ru-RU" dirty="0"/>
              <a:t>Слияние </a:t>
            </a:r>
            <a:r>
              <a:rPr lang="en" dirty="0"/>
              <a:t>transactional </a:t>
            </a:r>
            <a:r>
              <a:rPr lang="ru-RU" dirty="0"/>
              <a:t>и </a:t>
            </a:r>
            <a:r>
              <a:rPr lang="en" dirty="0"/>
              <a:t>analytical workloads </a:t>
            </a:r>
            <a:endParaRPr lang="ru-RU" dirty="0"/>
          </a:p>
          <a:p>
            <a:r>
              <a:rPr lang="en" b="1" dirty="0"/>
              <a:t>AI-Native databases</a:t>
            </a:r>
            <a:r>
              <a:rPr lang="en" dirty="0"/>
              <a:t>: </a:t>
            </a:r>
            <a:r>
              <a:rPr lang="ru-RU" dirty="0"/>
              <a:t>Специализированные решения для </a:t>
            </a:r>
            <a:r>
              <a:rPr lang="en" dirty="0"/>
              <a:t>ML/AI </a:t>
            </a:r>
            <a:endParaRPr lang="ru-RU" dirty="0"/>
          </a:p>
          <a:p>
            <a:r>
              <a:rPr lang="en" b="1" dirty="0"/>
              <a:t>Edge computing</a:t>
            </a:r>
            <a:r>
              <a:rPr lang="en" dirty="0"/>
              <a:t>: </a:t>
            </a:r>
            <a:r>
              <a:rPr lang="ru-RU" dirty="0"/>
              <a:t>Распределенные БД для </a:t>
            </a:r>
            <a:r>
              <a:rPr lang="en" dirty="0"/>
              <a:t>IoT </a:t>
            </a:r>
            <a:endParaRPr lang="ru-RU" dirty="0"/>
          </a:p>
          <a:p>
            <a:r>
              <a:rPr lang="en" b="1" dirty="0"/>
              <a:t>Quantum-ready security</a:t>
            </a:r>
            <a:r>
              <a:rPr lang="en" dirty="0"/>
              <a:t>: </a:t>
            </a:r>
            <a:r>
              <a:rPr lang="ru-RU" dirty="0"/>
              <a:t>Подготовка к </a:t>
            </a:r>
            <a:r>
              <a:rPr lang="ru-RU" dirty="0" err="1"/>
              <a:t>постквантовой</a:t>
            </a:r>
            <a:r>
              <a:rPr lang="ru-RU" dirty="0"/>
              <a:t> эре </a:t>
            </a:r>
          </a:p>
          <a:p>
            <a:r>
              <a:rPr lang="en" b="1" dirty="0"/>
              <a:t>Sustainability</a:t>
            </a:r>
            <a:r>
              <a:rPr lang="en" dirty="0"/>
              <a:t>: </a:t>
            </a:r>
            <a:r>
              <a:rPr lang="ru-RU" dirty="0"/>
              <a:t>Энергоэффективные </a:t>
            </a:r>
            <a:r>
              <a:rPr lang="en" dirty="0"/>
              <a:t>data centers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729800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1A345-8EAF-C9EB-EB74-62FE1BC19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B64A94-CD17-63DF-AA45-47C4759161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978E246-1009-D903-C6B6-8CCBD8400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Думаю каждый из вас знаком с одно философской загадкой: Что раньше курица или яйцо?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Пускай в нашем случае курица - это процесс, а яйцо - это данные.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начинается с каких-то вводных, а заканчивается каким-то результатом, но чтобы работать с данными нужно ввести классификацию, ведь к каждому нужен свой подход. С этого и начнем!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Принято делить данные на три ключевые категории: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-Структурированные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-Неструктурированные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Будто бы тут и так все ясно, но давайте пройдемся по каждому.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669511-A785-1193-9101-EEBE2BA60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534199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наиболее понятный и привычный тип данных, с которого исторически началось цифровое хранение информации. У таких данных есть: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чёткая схема;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фиксированная структура: строки и столбцы;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заданные типы значений: дата, число, текст, логический признак и т.д.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таблицу, в которой: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строка — запись о событии;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каждый столбец — строго определённое поле (например, «дата заказа» или «сумма»);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всё упорядочено и понятно.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это важно для бизнеса?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Структурированные данные — это фундамент для автоматизации и аналитики. Их ключевые преимущества: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Хранение: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легко сохраняются в базах данных;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ним просто строить отчёты, диаграммы,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Качество: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данных есть стандарт — это упрощает контроль и валидацию;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их проще передавать между системами и обрабатывать автоматически.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применяются?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Проще сказать, где они не применяются, но всё же.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из-за своей предсказуемости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формализованности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структурированные данные чаще всего используются в: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управленческом и финансовом анализе;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логистике и производстве;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учёте 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бухгалтерии и нормативной отчётности.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с них всё начинается — и именно на них строится основа зрелой работы с данными в компании.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35318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данные — это данные, у которых нет жёсткой табличной структуры, как у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присутствует внутренняя логика и формат, позволяющий их интерпретировать и обрабатывать.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данные хранятся в виде: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файлов;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XML-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документов;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YAML-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логов с заданной схемой;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событий в формате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key-value.</a:t>
            </a:r>
          </a:p>
          <a:p>
            <a:pPr rtl="0"/>
            <a:br>
              <a:rPr lang="en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Отличительная особенность — структура может быть вложенной и непостоянной, но при этом сохраняет читаемость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машинообрабатываемость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структурированные данные — это строгая таблица, то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как анкета с блоками «по выбору»: у кого-то заполнены все поля, у кого-то только часть.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Примеры </a:t>
            </a:r>
            <a:r>
              <a:rPr lang="ru-R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полуструктурированных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данных</a:t>
            </a:r>
            <a:endParaRPr lang="ru-RU" b="0" dirty="0">
              <a:effectLst/>
            </a:endParaRPr>
          </a:p>
          <a:p>
            <a:pPr rtl="0" fontAlgn="t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Пример формата</a:t>
            </a:r>
            <a:endParaRPr lang="ru-RU" b="0" dirty="0">
              <a:effectLst/>
            </a:endParaRPr>
          </a:p>
          <a:p>
            <a:pPr rtl="0" fontAlgn="t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запросы</a:t>
            </a:r>
            <a:endParaRPr lang="ru-RU" b="0" dirty="0">
              <a:effectLst/>
            </a:endParaRPr>
          </a:p>
          <a:p>
            <a:pPr rtl="0" fontAlgn="t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JSON: {"user": {"id": 123, "name": "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Анна"}}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Веб-логи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Строки логов в формате ключ=значение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Формы обратной связи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Разные по структуре, но со схемой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</a:t>
            </a:r>
            <a:endParaRPr lang="en" b="0" dirty="0">
              <a:effectLst/>
            </a:endParaRPr>
          </a:p>
          <a:p>
            <a:pPr rtl="0" fontAlgn="t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сенсоры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Потоковые сообщения с ключами и метками</a:t>
            </a:r>
            <a:endParaRPr lang="ru-RU" b="0" dirty="0">
              <a:effectLst/>
            </a:endParaRPr>
          </a:p>
          <a:p>
            <a:pPr rtl="0" fontAlgn="t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XML-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Описание структуры каталога товаров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это важно для бизнеса?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данные сегодня составляют значительную часть бизнес-реальности, потому что: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внешние сервисы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API, SaaS)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возвращают именно такие форматы;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внутренняя разработка часто опирается на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YAML;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хранение в виде документов даёт гибкость, особенно при нестабильных структурах;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данные обрабатываются быстрее, чем неструктурированные, и дают больше свободы, чем строгие таблицы.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применяются?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данные встречаются везде,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нужен гибкий формат под разные кейсы;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приходят из внешних источников;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работает в режиме событий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event-driven).</a:t>
            </a:r>
          </a:p>
          <a:p>
            <a:pPr rtl="0"/>
            <a:br>
              <a:rPr lang="en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данные — это компромисс между табличным порядком и свободной формой. Они требуют более гибкой обработки, но при этом позволяют решать широкий круг задач, особенно в современных распределённых системах.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319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06319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Источники данных и архитектура получения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 как мы разобрались в типах данных, следующий логичный вопрос — откуда они поступают, как объединяются и почему с этим столько сложностей.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Тут есть 2 типа классификации, которые следует учесть при работе с данными.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Первый, классифицирует по месту: внутренний и внешний источники.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Второй, я бы сказал по принципу поступления: оффлайн / онлайн.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поговорим про каждый!</a:t>
            </a:r>
            <a:endParaRPr lang="ru-RU" b="0" dirty="0">
              <a:effectLst/>
            </a:endParaRPr>
          </a:p>
          <a:p>
            <a:pPr rtl="0"/>
            <a:br>
              <a:rPr lang="ru-RU" dirty="0"/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Внутренние источники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Почти каждая организация производит данные внутри себя. И, как правило, эти данные разбросаны по отдельным сервисам, системам, отделам, форматам.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Основные типы внутренних источников: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CRM-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(клиенты, обращения, сделки);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ERP-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(склады, закупки, производство, финансы);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1С и аналоги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(бухгалтерия, зарплаты, налоговая отчётность);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HR-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(штат, графики, увольнения,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KPI);</a:t>
            </a:r>
            <a:endParaRPr lang="en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учёта задач и проектов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Jira,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Bitrix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Trello);</a:t>
            </a:r>
            <a:endParaRPr lang="en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Оборудование, сенсоры, сканеры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производстве, логистике, медицине);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Внутренние документы и переписка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(электронная почта, формы, согласования;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 компании и другие используемые системы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Проблема в том, что эти источники: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синхронизированы друг с другом;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 разные идентификаторы, форматы;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могут дублировать или противоречить друг другу.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Внешние источники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внутренних данных, часто компании подключают внешние источники: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Платёжные и банковские шлюзы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(эквайринг, расчёты, кредиты);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Поставщики данных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(контрагенты, цены, погодные условия, геолокация);</a:t>
            </a: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сторонних сервисов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(телематика,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tracking,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аналитика трафика);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Открытые данные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(государственные реестры, статистика, публичные датасеты);</a:t>
            </a: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Партнёрские системы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(сквозная аналитика, совместные витрины данных).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основная сложность — в стандартизации, надёжности и объёмах. Внешние данные не всегда можно контролировать: они могут меняться, исчезать или поступать в нестабильном формате.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Онлайн и офлайн источники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Другим видом классификации являются: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Онлайн источники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данные, поступающие в реальном времени (например, клики пользователей, телеметрия с устройств, события из веб-приложений);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Офлайн источники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данные, которые поступают периодически, пакетами (например, отчёт из 1С каждую ночь, экспорт из системы безопасности раз в неделю).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разница имеет значение для выбора архитектуры: то, что хорошо для офлайна, не всегда работает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сценариях.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10650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Собрать все в одно место - задача не из простых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считает, что если все данные уже есть, их достаточно «собрать в одно хранилище» — и всё заработает. На практике всё сложнее. Вот основные барьеры, с которыми сталкиваются компании при интеграции данных:</a:t>
            </a:r>
            <a:endParaRPr lang="ru-RU" b="0" dirty="0">
              <a:effectLst/>
            </a:endParaRPr>
          </a:p>
          <a:p>
            <a:pPr rtl="0" fontAlgn="base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Разные форматы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приходят в виде таблиц,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JSON, XML, PDF,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аудиофайлов. Прежде чем объединять, их нужно привести к единому виду, стандартизировать и “разобрать”.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Несовпадающие идентификаторы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 тот же клиент может называться по-разному в разных системах. Например: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 — “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Альфа”,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ERP — “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Альфа ООО”,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бухгалтерии — по ИНН.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 не будет единого ключа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master data),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невозможно сопоставить данные корректно.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Разные правила учёта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одной системе сумма может считаться с НДС, в другой — без. Где-то дата — это дата оформления, а где-то — дата оплаты. Без выравнивания логики данные будут противоречить друг другу.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Разная частота обновления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обновляться ежеминутно.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1С — выгружать данные ночью.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отдавать данные с задержкой.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создаёт логические разрывы и требует настройки согласованных.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Проблемы прав доступа и безопасности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все данные можно просто “выгрузить”.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персональные данные, коммерческая тайна, ограничения по ФЗ-152.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 нет чёткого понимания: кто имеет право передавать и кто — принимать.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Архитектуры интеграции или что за звери эти -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ETL, ELT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</a:t>
            </a:r>
            <a:endParaRPr lang="en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преодолеть сложности, которые мы только что обсудили, в компаниях выстраивают архитектуру интеграции данных — специальную прослойку между источниками и хранилищем, которая «разбирает» данные, очищает, объединяет и подготавливает к использованию.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мы разберем три основных подхода, которые вам стоит знать.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ETL: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извлечение, преобразование, загрузка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 – Transform – Load)</a:t>
            </a:r>
            <a:endParaRPr lang="en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Классический подход, применяемый в аналитических системах: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извлечение) — получаем данные из источников;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преобразование) — очищаем, нормализуем, пересчитываем;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загрузка) — записываем в хранилище в готовом виде.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всё под контролем, удобно для отчётности.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Минусы: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сложно встраивать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real-time;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трансформация занимает время.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бухгалтер собирает первичные документы, проверяет и формирует итоговую таблицу — уже чистую и согласованную.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ELT: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извлечение, загрузка, преобразование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Extract – Load – Transform)</a:t>
            </a:r>
            <a:endParaRPr lang="en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Современный подход для мощных систем, которые могут обрабатывать данные “на лету”. Здесь: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Сначала всё загружается в хранилище «как есть»;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Потом уже внутри хранилища запускаются преобразования.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быстрое получение доступа к сырым данным.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Минусы: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требует надёжного и масштабируемого хранилища.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 складываете все документы в папку, а уже потом бухгалтер делает расчёты.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CDC: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отслеживание изменений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 Data Capture)</a:t>
            </a:r>
            <a:endParaRPr lang="en" b="1" dirty="0">
              <a:effectLst/>
            </a:endParaRPr>
          </a:p>
          <a:p>
            <a:pPr rtl="0"/>
            <a:br>
              <a:rPr lang="en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Подход, при котором фиксируются только изменения, а не весь объём данных как в предыдущих подходах.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Плюсы: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экономия ресурсов, ближе к реальному времени.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Минусы: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сложнее настроить, требует поддержки со стороны источников.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 не пересчитываете весь бюджет, а просто учитываете поступившую корректировку.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современном бизнесе данные поступают из десятков источников, в разных форматах, с разной скоростью и качеством.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от того, как выстроен сбор и обработка данных, зависит насколько достоверна ваша аналитика и как быстро принимаются решения.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все конечно хорошо, но мы же все понимаем, что есть разница между тем, хранить деньги в кошельке или в сейфе. Каждое “хранилище” будет обладать своими преимуществами и недостатками. Предлагаю в этом разобраться!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09207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Вступление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мы говорим «база данных», большинство людей представляют себе нечто универсальное — место, где хранятся таблицы, откуда можно что-то достать и что-то туда записать. Однако в реальности существует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две принципиально разные группы систем хранения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каждая из которых решает свои задачи и требует разного подхода: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Вспомним пример про то, где вы храните деньги: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кошелек: быстрый доступ, четко помните сколько положили так как используем чаще.</a:t>
            </a:r>
          </a:p>
          <a:p>
            <a:pPr rtl="0" fontAlgn="base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сейф: доступ долгий, храним много с привязкой к истории (когда и сколько сложили).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разбираться дальше!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Вопросы: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чём отличие между операционными и аналитическими базами данных?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задачи решают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задачи решают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нельзя всё хранить в одной базе?</a:t>
            </a:r>
          </a:p>
          <a:p>
            <a:pPr rtl="0"/>
            <a:br>
              <a:rPr lang="ru-RU" b="0" dirty="0">
                <a:effectLst/>
              </a:rPr>
            </a:b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OLTP: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Операционные системы в реальном времени</a:t>
            </a:r>
            <a:endParaRPr lang="ru-RU" b="1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(Online Transaction Processing)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тип информационных систем, которые обрабатывают ежедневные, текущие, операционные действия бизнеса. Это те самые действия, которые происходят постоянно: оформление заказов, списание товара со склада, регистрация клиентов, внесение платежей.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точки зрения бизнеса, это «системы учёта здесь и сейчас». Они фиксируют каждое действие, каждую транзакцию, каждое изменение — в момент, когда оно происходит. Именно благодаря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работают сайты, мобильные приложения, кассы, внутренние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системы обрабатывают много мелких операций, но очень быстро. Главное для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скорость реакции и точность выполнения каждой операции.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супермаркет. У каждой кассы — покупатель. Пробивается товар, оплачивается — и информация тут же должна попасть в систему: списание со склада, чек, начисление бонусов, изменение остатков.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как кассовая система, которая должна моментально зафиксировать факт продажи и передать его дальше. Всё должно работать чётко, мгновенно и без сбоев. Покупатель не будет ждать, пока система “подтянет данные из хранилища”.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Скорость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обрабатывают сотни и тысячи транзакций в минуту. Это критично для тех бизнесов, где важно моментально зафиксировать событие — например, в розничной торговле, онлайн-заказах, банках.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Надёжность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операция должна быть либо выполнена полностью, либо не выполнена вообще. Это предотвращает ситуации вроде «деньги списали, но заказ не оформился».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Актуальность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таких системах всегда содержится актуальное состояние бизнес-процессов. Вы точно знаете, сколько товара осталось, сколько заказов в обработке, сколько клиентов обратились за день.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Недостатки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Ограниченность в аналитике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не предназначены для сложных аналитических запросов. Они заточены под быстрые, короткие операции. Попытка “вытянуть отчёт за год” может замедлить работу всей системы.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Неудобство для исторических анализов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системах часто обновляются и перезаписываются. Например, у клиента просто меняется телефон — и старое значение стирается. Для аналитики важно хранить историю изменений, но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этого не делает.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Сложность масштабирования под аналитику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компания хочет анализировать поведение клиентов, тенденции продаж, отклонения и прогнозы —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узким горлышком.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как нервная система бизнеса: она передаёт сигналы быстро, точно и обеспечивает мгновенную реакцию. Эти системы работают “на передовой” и фиксируют всё, что происходит с клиентами, товарами, оплатами и операциями. Без них невозможны ни учёт, ни обслуживание, ни автоматизация.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у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свои границы: она не отвечает на вопросы “почему” и “что будет дальше” — этим занимается аналитика, которой нужен совсем другой подход. И именно поэтому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всегда идёт в паре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 этом мы поговорим в следующем разделе.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OLAP: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аналитика на уровне бизнеса</a:t>
            </a:r>
            <a:endParaRPr lang="ru-RU" b="1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(Online Analytical Processing)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подход к работе с данными, предназначенный не для оперативных действий, а для глубокого анализа информации.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касса, 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отдел финансового планирования. Здесь нет необходимости обрабатывать тысячу операций в секунду. Зато есть задача: увидеть картину целиком, сделать выводы, найти закономерности, подготовить стратегическое решение.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работают с большими объёмами исторических данных, собранных за дни, месяцы и годы. Они позволяют сравнивать, агрегировать, анализировать — по разным разрезам и с разной степенью детализации.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Представьте, что вы руководитель розничной сети и хотите понять: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каких регионах растут продажи, а где — падают?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товары чаще возвращают?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какие категории приносят наибольшую прибыль?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меняется спрос по сезонам?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Кассовая система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эти вопросы не ответит — она просто фиксирует каждую транзакцию. Чтобы увидеть тренды, закономерности и аномалии — нужен инструмент, который агрегирует, фильтрует и сравнивает. Этим и занимается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OLAP.</a:t>
            </a:r>
            <a:endParaRPr lang="en" b="0" dirty="0">
              <a:effectLst/>
            </a:endParaRPr>
          </a:p>
          <a:p>
            <a:pPr rtl="0"/>
            <a:br>
              <a:rPr lang="en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Глубина анализа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агрегировать данные по разным измерениям (время, регионы, категории);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делать сравнения “год к году”, “период к периоду”;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выявлять зависимости и аномалии.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Высокая производительность при сложных запросах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системы специально оптимизированы для того, чтобы быстро выполнять аналитические запросы на больших объёмах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Историчность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среде данные не просто обновляются — они хранятся в разрезе времени. Это позволяет анализировать, как менялось поведение клиентов, динамика продаж, эффективность каналов.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Основа для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стратегического управления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лежит в основе бизнес-аналитики,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систем. Это не просто отчётность — это поддержка принятия решений на основе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Недостатки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Не предназначен для оперативной работы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подходит для моментальной фиксации событий. Он не заменит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кассу, биллинг. Это система анализа, а не действия.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Требует подготовки данных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 тем как данные попадут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должны пройти фильтрацию, очистку, нормализацию и загрузку из разных источников. Это требует усилий и архитектуры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ETL/ELT).</a:t>
            </a:r>
            <a:endParaRPr lang="en" b="0" dirty="0">
              <a:effectLst/>
            </a:endParaRPr>
          </a:p>
          <a:p>
            <a:pPr rtl="0"/>
            <a:br>
              <a:rPr lang="en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Инфраструктурные требования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хранения, обработки и визуализации больших массивов данных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 отдельной платформы — от классических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современных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сервисов.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инструмент стратегического управления. Он отвечает не на вопрос “что произошло?”, а на “почему это произошло?”, “что будет дальше?” и “что нам с этим делать?”. Это ваш аналитик, статистик и стратег — только в цифровом виде.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работают вместе:</a:t>
            </a:r>
            <a:endParaRPr lang="ru-RU" b="0" dirty="0">
              <a:effectLst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фиксирует каждую транзакцию;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показывает, как эти транзакции складываются в бизнес-паттерны.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сердце компании, 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её мозг.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бы не объединить?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первый взгляд идея объединить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выглядит здраво: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«Раз у нас есть система, где уже всё хранится, зачем городить отдельное хранилище под аналитику?»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 практика показывает: попытка использовать одну и ту же базу данных для оперативных задач и аналитики — приводит к сбоям, замедлению и ошибкам.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Разберёмся почему.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Принципиальные различия</a:t>
            </a:r>
            <a:endParaRPr lang="ru-RU" b="0" dirty="0">
              <a:effectLst/>
            </a:endParaRPr>
          </a:p>
          <a:p>
            <a:pPr rtl="0" fontAlgn="t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Критерий</a:t>
            </a:r>
            <a:endParaRPr lang="ru-RU" b="0" dirty="0">
              <a:effectLst/>
            </a:endParaRPr>
          </a:p>
          <a:p>
            <a:pPr rtl="0" fontAlgn="t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(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операционная система)</a:t>
            </a:r>
            <a:endParaRPr lang="ru-RU" b="0" dirty="0">
              <a:effectLst/>
            </a:endParaRPr>
          </a:p>
          <a:p>
            <a:pPr rtl="0" fontAlgn="t"/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(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аналитическая система)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Назначение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Учёт и выполнение ежедневных операций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Анализ, сравнение, прогнозирование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Тип запросов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Короткие, простые: «добавить заказ», «изменить статус»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Длинные, сложные: «сравнить продажи по 3 регионам за 5 лет»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Обновление данных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Постоянное, реальное время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Периодическое, по расписанию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Объём данных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Актуальные данные, ограниченный объём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Большой исторический объём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хранения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Нормализованные таблицы (много связей)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Денормализованные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агрегированные данные</a:t>
            </a:r>
            <a:endParaRPr lang="ru-RU" b="0" dirty="0">
              <a:effectLst/>
            </a:endParaRPr>
          </a:p>
          <a:p>
            <a:pPr rtl="0" fontAlgn="t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Быстро зафиксировать факт</a:t>
            </a:r>
            <a:endParaRPr lang="ru-RU" b="0" dirty="0">
              <a:effectLst/>
            </a:endParaRPr>
          </a:p>
          <a:p>
            <a:pPr rtl="0" fontAlgn="t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Понять тренд или отклонение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происходит, если попытаться объединить?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Замедление оперативной работы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аналитики начинают выполнять тяжёлые запросы 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базе — это замедляет работу касс,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биллинга. Даже временное торможение таких систем — это деньги и репутация.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Нестабильность аналитики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постоянно обновляется. Это значит, что в течение одного и того же анализа данные могут измениться. Итог — несогласованные цифры, “прыгающие” отчёты и потеря доверия.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Разные требования к архитектуре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нуждается в высокой доступности и защите транзакций.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скорости выборки и возможности агрегировать данные. Невозможно настроить систему так, чтобы она одинаково хорошо справлялась с обеими задачами.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Рост сложности и стоимости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Поддерживать универсальную систему, в которой всё «в одном месте», оказывается дороже, чем разделить архитектуру. Возникают сложности с резервным копированием, правами доступа, масштабированием.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Представьте, что у вас есть магазин и склад.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Магазин — это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клиенты, продажи, прилавки, расчёты.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 аналитики — это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здесь всё собрано, пересчитано, промаркировано.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же не будете устраивать ревизию прямо на кассе в час пик?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и с базами данных: пытаться анализировать в рабочей системе — всё равно что перекладывать товар в момент продаж.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1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принципиально разные по целям, архитектуре и требованиям.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Объединить их технически возможно, но это имеет свои последствия. 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знаем что такое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нона чем они работают? Спойлер - базы данных.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Их то мы и обсудим!</a:t>
            </a:r>
            <a:endParaRPr lang="ru-RU" b="0" dirty="0">
              <a:effectLst/>
            </a:endParaRPr>
          </a:p>
          <a:p>
            <a:br>
              <a:rPr lang="ru-RU" b="0" dirty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44526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Вступление: почему одной базы недостаточно</a:t>
            </a:r>
            <a:endParaRPr lang="ru-RU" b="1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речь заходит о цифровизации или разработки новой системы, часто звучит вопрос: «А какую базу данных нам выбрать?»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Звучит просто. Но за этим вопросом скрывается целая архитектурная развилка.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современных организациях одной базы данных уже недостаточно. Причин — как минимум три: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стали разнообразнее.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Это уже не только таблицы и цифры. Это письма, документы, изображения, аудио, события, профили, телеметрия, координаты, связи. Всё это — разные формы информации, требующие разных подходов к хранению и обработке.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Задачи стали сложнее.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Раньше СУБД использовались в основном для хранения транзакций — покупок, платежей, клиентов. Сегодня они стали частью аналитики, рекомендательных систем, машинного обучения, мониторинга, цифровых двойников и даже искусственного интеллекта.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Объёмы резко выросли.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Компании начали работать с миллиардами записей, терабайтами и петабайтами данных. Поддерживать такую нагрузку “традиционной” СУБД — дорого, неэффективно и технологически невозможно.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22701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Эволюция подхода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Вспомним, что мы обсуждали в начале.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1990-х и 2000-х реляционные СУБД (такие 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Oracle, SQL Server, PostgreSQL)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практически единственным выбором. Всё укладывалось в таблицы, и всё подчинялось строгой схеме.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с ростом масштабов и появлением новых требований на арену вышли альтернативные подходы, получившие общее название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предложили гибкость, масштабируемость и простоту для новых типов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Чуть позже появилась новая волна —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объединившая сильные стороны реляционных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нереляционных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систем.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Зачем это вам?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Понимание различий между типами СУБД — это не про выбор “модной технологии”. Это про соответствие архитектуры — задачам бизнеса.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выбрать не ту базу: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будет тормозить;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отчёты будут строиться вечность, а их автоматизация длится вечность;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получится масштабироваться;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потратите в 2–3 раза больше на инфраструктуру;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внедрение ИИ или аналитики станет невозможным либо крайне трудозатратным.</a:t>
            </a:r>
          </a:p>
          <a:p>
            <a:pPr rtl="0"/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типа базы — это стратегическое решение. Оно напрямую влияет на устойчивость, скорость и возможности роста.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84059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ваш взгляд, умело ли компания, где вы работаете управляться с данными?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Раскрою мысль чуть шире: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оцифровала данные, которые до недавних пор хранились на бумажных и прочих носителях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умеет определять какие данные будут полезны бизнесу и организовывать их сбор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знает какие данные уже есть на данный момент во всех продуктах компании, а лучше даже в продуктах дочерних компаний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понимает как и какие данные можно использовать для улучшения процессов или уже здесь и сейчас эффективно использует их для принятия бизнес решений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начала думаю хватит)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9774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569E6-BE35-6A1E-B76A-0EA2444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41DA68-3361-B613-85F6-E91E4C1318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B54200-2763-2C4D-E382-3F9F94E3A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Реляционные СУБД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SQL)</a:t>
            </a:r>
            <a:endParaRPr lang="en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Реляционные базы данных — это классический и самый распространённый тип СУБД. В них вся информация организована в виде связанных таблиц, где каждая строка — это запись, а каждый столбец — поле с определённым типом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базы строго придерживаются схемы: заранее определены названия таблиц, связи между ними, формат данных. Они обеспечивают высокую точность, согласованность и надёжность при работе с информацией.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СУБД используют язык запросов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(Structured Query Language),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помощью которого можно добавлять, обновлять, удалять и выбирать данные.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Реляционную базу данных можно сравнить с архивом документов в идеальном порядке: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каждого документа — номер, категория, точное место на полке;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связаны ссылками и формами;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любые данные можно быстро найти, если знаешь структуру.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даёт строгий контроль и предсказуемость, но требует, чтобы заранее была понятна структура хранения.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данных идеальны в тех ситуациях, когда: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информация хорошо структурирована и заранее известна;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обеспечить целостность и надёжность данных;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 связанных объектов (клиенты, заказы, товары, платежи);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требуется поддержка транзакций — то есть изменений, которые должны либо выполниться полностью, либо не выполняться вовсе.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бизнес-процесс требует строгой последовательности и контроля —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остаётся лучшим выбором.</a:t>
            </a:r>
          </a:p>
          <a:p>
            <a:pPr rtl="0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Реляционные базы — это проверенное временем решение. Но у них есть ограничение: они плохо справляются с гибкими, быстро меняющимися структурами и с огромными объёмами данных, которые не укладываются в таблицы.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в ряде задач на смену классическим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приходят более гибкие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решения. Именно о них мы поговорим дальше.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5C447C-2F80-9814-8A1E-C2ADE72A2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44921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Подтипы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входят несколько направлений, каждое из которых заточено под определённую модель данных и бизнес потребность: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СУБД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Document-oriented)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Хранят данные в виде документов (обычно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JSON).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Подходящий выбор для хранения профилей, анкет, настроек, заказов.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Колоночные СУБД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Column-oriented)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Оптимизированы под аналитику на больших объёмах: запросы по колонкам, а не по строкам.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Ключ-значение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Простейшая модель: быстрый доступ по ключу. Отлично подходит для кэширования и сессий.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СУБД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Используются там, где важны связи между объектами: социальные сети, маршруты, иерархии.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Векторные СУБД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Новое поколение баз, применяемое в ИИ и рекомендательных системах. Хранят данные в виде математических векторов для поиска “по смыслу”.</a:t>
            </a:r>
            <a:endParaRPr lang="ru-RU" b="0" dirty="0">
              <a:effectLst/>
            </a:endParaRP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БД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Базы, работающие целиком в оперативной памяти. Предельная скорость при ограничениях по объёму.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Теперь последовательно рассмотрим каждый из этих подтипов.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Начнём с документных СУБД — самого распространённого и универсального варианта в мире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NoSQL.</a:t>
            </a:r>
            <a:endParaRPr lang="en" b="0" dirty="0">
              <a:effectLst/>
            </a:endParaRPr>
          </a:p>
          <a:p>
            <a:br>
              <a:rPr lang="en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57149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D68A9-CBCD-E0E3-44DF-91BC1FEF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D47474C-C00D-996B-6B23-D7C9443CC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246BBE0-4B7C-28C9-5D0A-1823E7937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СУБД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Document-oriented)</a:t>
            </a:r>
            <a:endParaRPr lang="en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СУБД — один из самых популярных подтипов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NoSQL.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хранят данные в виде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чаще всего в формате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BSON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XML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документ — это самостоятельная запись, содержащая набор полей и значений. В отличие от реляционных баз, здесь нет жёстко заданной схемы: каждый документ может иметь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свою уникальную структуру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даже внутри одной коллекции.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могут быть вложенными (то есть содержать другие документы), что удобно для хранения сложных объектов, таких как «профиль клиента» или «карточка товара».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позволяет очень гибко работать с разнородными и изменяющимися данными, не нарушая общую систему хранения.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папку с анкетами клиентов.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 анкета содержит только имя и телефон, другая — имя, телефон, историю заказов, отзывы, дату рождения.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Каждая анкета — это отдельный документ, и вы не обязаны заранее определять шаблон для всех.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СУБД позволяют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“хранить данные так, как они есть”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без предварительного построения жёсткой структуры.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СУБД отлично подходят, если: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данных меняется со временем;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объект может содержать уникальный набор атрибутов;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быстро получать и сохранять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цельные объекты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(например, весь заказ — в одном документе);</a:t>
            </a:r>
          </a:p>
          <a:p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работает с </a:t>
            </a:r>
            <a:r>
              <a:rPr lang="ru-R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полуструктурированными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данными — как раз с теми, что обсуждались ранее.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Документные базы — отличный выбор, когда нужно гибко, быстро и удобно работать с данными, структура которых может меняться. Они не заменяют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задачах строгой отчётности, но превосходны в ситуациях, где требуется скорость и адаптивность.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C3C634-F96D-7056-51C1-EE5341315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4877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35740-E220-99AD-5A7A-A36FCB8BF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3A3B98D-D588-81B2-FC31-5EBE6A3A5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F78499-F283-F59A-5825-8E48790205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Колоночные базы данных хранят данные не построчно, как реляционные СУБД, а по столбцам. Это означает, что значения одного и того же поля (например, "сумма покупки") хранятся рядом, а не распределены по разным строкам.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модель сильно ускоряет аналитические запросы, когда нужно обработать и агрегировать один или несколько столбцов по огромному объёму данных. Именно поэтому колоночные СУБД часто применяются в системах бизнес-аналитики и отчётности.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себе обычную таблицу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миллионами строк.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вам нужно посчитать средний чек по всем заказам, вы открываете только столбец «Сумма», а не листаете всю таблицу построчно.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Колоночная СУБД делает именно это — чтение только нужных полей, что значительно экономит ресурсы и ускоряет работу.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Колоночные базы особенно эффективны в ситуациях,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анализировать большие объёмы данных по определённым признакам;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редко обновляются, но активно читаются и агрегируются;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 строит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отчёты,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основе истории;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быстро отвечать на аналитические запросы с фильтрацией и группировкой.</a:t>
            </a:r>
          </a:p>
          <a:p>
            <a:endParaRPr lang="ru-RU" dirty="0"/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Колоночные СУБД — это выбор номер один для аналитических систем, где ключевая задача — извлечение смыслов и закономерностей из больших объёмов данных. Они не подходят для транзакционных систем, где важна быстрая запись и частые изменения, но незаменимы, когда речь идёт об анализе.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3D5549-196D-3456-1353-30B0A731C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05147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E9BE-409B-FA86-AB50-BA24A4F5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73C6AA6-B038-84E8-080D-6F82ABA07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1CF3D0-CA15-CF7E-F560-D6444BA7B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СУБД ключ-значение (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Key-Value)</a:t>
            </a:r>
            <a:endParaRPr lang="en" b="1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хранилища — это наиболее простая модель баз данных, в которой каждая запись состоит всего из двух частей: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ключа (уникального идентификатора) и значения (данных, привязанных к этому ключу).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Такой подход обеспечивает максимально быструю запись и чтение, особенно при огромных объёмах и высокой нагрузке. Благодаря своей простоте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легко масштабируются и часто используются в распределённых системах 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real-time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сценариях.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не поддерживают сложных связей, запросов или аналитики — их задача проста: “сохрани и отдай по ключу”.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шкаф с ячейками, у каждой — свой номер (ключ).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можете положить в любую ячейку документ (значение), и затем мгновенно найти его, зная номер.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идеальный способ хранить сессионные данные, настройки пользователей или кэшированные ответы — без лишней структуры.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эффективны, когда: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быстро сохранять и получать данные по уникальному ключу;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данных вторична или не имеет значения;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объём записей большой, а производительность — критична;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часто используются временно (например, кэш, токены, корзины, авторизация);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распределена по нескольким серверам и должна масштабироваться горизонтально.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— это инструмент для скорости, а не для структурности. Они не предназначены для аналитики, поиска по содержимому или сложной фильтрации, но идеально подходят для сценариев, где важны мгновенные операции и масштабируемость.</a:t>
            </a:r>
            <a:endParaRPr lang="ru-RU" b="0" dirty="0">
              <a:effectLst/>
            </a:endParaRPr>
          </a:p>
          <a:p>
            <a:br>
              <a:rPr lang="ru-RU" b="0" dirty="0">
                <a:effectLst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FA5025-639B-6F85-225A-0461E9CEB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05649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53221-B8F0-C8FD-7E1D-73A55FF90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E168B15-223A-1E6F-0A8A-63325D453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B0C3FB3-6AD5-0B6F-0B24-ECE11CB7C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базы данных — это тип СУБД, в которых информация хранится не в виде таблиц, а в виде узлов и связей между ними.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Узел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node)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объект (например, человек, компания, продукт),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Связь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edge)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то, что их соединяет (например, “друг”, “партнёр”, “купил”).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Такая модель позволяет очень быстро анализировать сложные сети и отношения, что невозможно или крайне затратно на реляционных СУБД.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базы не просто хранят данные, а делают сами связи частью данных — со своими типами, весами, направлениями и контекстом.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карту метро.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Станции — это узлы, а линии между ними — связи.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вы хотите узнать, как быстрее добраться от точки А до точки Б — вам не нужна таблица, вам нужен граф маршрутов.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базы решают такие задачи мгновенно, в отличие от табличных решений, где они превращаются в громоздкие и медленные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запросы.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СУБД применяются там,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 отношения между объектами и нужно их быстро анализировать;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информации гибкая, разветвлённая, иерархическая или циклическая;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требуется навигация по связям (например, “друзья друзей”);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активно развиваются: появляются новые типы объектов и связей;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стандартные базы “захлёбываются” от большого количества соединений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JOIN'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rtl="0" fontAlgn="base"/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базы — это ответ на задачи, где связи важнее самих объектов.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незаменимы в системах, моделирующих поведение, маршруты, сообщества и зависимости. Там, где реляционные базы “запутываются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JOIN'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ах” —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показывают себя блестяще.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F04E20-2F38-3958-39CC-EAC9273D8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64523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AC18A-6A8C-687F-9422-439DCC164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C9C41FC-EDD0-FFE7-AD2A-3CAD18300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4DEBCD9-E692-8BD9-0D8A-6EC5F490F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Векторные базы данных предназначены для хранения и поиска по векторным представлениям данных — числовым наборам, описывающим объекты в многомерном пространстве.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вектор — это, по сути, цифровой “отпечаток” объекта, будь то текст, изображение,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аудиофрагмент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профиль пользователя. Такие отпечатки можно сравнивать между собой: чем ближе вектора — тем более схожи объекты.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задача векторных СУБД — быстрый поиск по схожести, а не по точному совпадению.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позволяет находить близкие по смыслу записи, даже если формально они не совпадают.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библиотеку без карточного каталога, но с системой, которая “чувствует” близость книг по содержанию.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даёте ей одну книгу — и она предлагает другие, похожие по стилю, тематике или тону.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по точному совпадению названия или автора — а по смыслу и содержанию.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работают векторные СУБД — они находят не то, что вы указали явно, а то, что наиболее близко по характеристикам.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Векторные базы применимы там,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важна схожесть, а не идентичность объектов;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нельзя заранее определить фиксированные критерии фильтрации;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нужен быстрый поиск по “похожести” в больших массивах данных;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навигировать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многомерному пространству признаков.</a:t>
            </a:r>
          </a:p>
          <a:p>
            <a:endParaRPr lang="ru-RU" dirty="0"/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Векторные СУБД — это инструмент для работы с похожестью, когда традиционный поиск по ключам или фильтрам не даёт нужного результата.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особенно ценны в задачах, где объекты описаны сложными признаками, и важно быстро находить семантически близкие варианты, а не точные совпадения.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Спойлер: Об этом типе мы еще поговорим.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D8C3B-811B-455E-7729-2DB8F9BD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93387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D38FB-E89D-CD26-2462-74EB50BBB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BB30453-8E81-EC04-F1B2-C6166B64D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8A1183D-ECF2-2F2B-BFC1-4EC587646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данных — это системы, которые хранят данные не на жёстком диске, а в оперативной памяти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RAM).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Благодаря этому операции чтения и записи происходят в десятки и сотни раз быстрее, чем в классических СУБД, работающих с диском.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Такие базы особенно полезны там, где важны минимальные задержки — например, в высоконагруженных веб-системах, финансовых приложениях, игровых и телеком-сервисах.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Некоторые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СУБД поддерживают долговременное хранение на диске “на всякий случай”, но основная работа — всегда “в памяти”.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Представьте, что вы ведёте расчёты.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 дело — каждый раз открывать папку с бумагами (жёсткий диск).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Другое — держать всё нужное на столе (в памяти) и моментально к этому обращаться.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СУБД — это именно “рабочий стол”, доступ к которому мгновенный.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применяются там,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 мгновенные отклики и высокая скорость обработки;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активно читаются и обновляются;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кэшировать данные между системами;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риск “просадки” производительности из-за доступа к диску.</a:t>
            </a:r>
          </a:p>
          <a:p>
            <a:endParaRPr lang="ru-RU" dirty="0"/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In-Memory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— это выбор, когда счёт идёт на миллисекунды.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незаменимы там, где задержки недопустимы, а скорость — главный критерий. Это не “архив”, а инструмент быстрого доступа и оперативной реакции.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277BD-EC80-7F90-2F96-436762F6D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45605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E415A-572B-FDE4-838A-7B0909A56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06291D8-FEF3-73D8-EA5C-C14696EBC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FD2F3D-FB3D-1FEA-213A-B9BAD35FC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новое поколение систем управления базами данных, которые сохраняют реляционную модель и язык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при этом решают те задачи, с которыми классические СУБД не справляются: масштабирование, отказоустойчивость, обработка больших объёмов.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совмещают надежность и предсказуемость реляционной архитектуры с гибкостью и производительностью, присущей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СУБД ориентированы на нагруженные системы, которым требуются транзакции и аналитика в одном решении.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интересуется автомобилями вероятно слышал, есть ребята, которые делают культовые авто с новой начинкой.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и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привычный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внутри — современные технологии масштабирования и параллельной обработки.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идеален в ситуациях, когда: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бизнесу нужен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подход, но классические СУБД не выдерживают нагрузки;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обрабатывать огромные объёмы данных с высокой доступностью;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желательно объединить транзакционную и аналитическую нагрузку в одной системе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HTAP-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подход).</a:t>
            </a:r>
          </a:p>
          <a:p>
            <a:endParaRPr lang="ru-RU" dirty="0"/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Вывод: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NewSQL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ответ на вызов: “как масштабировать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 жертв”. Это решение для тех, кто хочет сохранить структурный подход и транзакционную надёжность, но уже перерос возможности классических систем. Также вы могли заметить, что в этом типе СУБД пытаются совместить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OLAP.</a:t>
            </a:r>
            <a:endParaRPr lang="en" b="0" dirty="0">
              <a:effectLst/>
            </a:endParaRPr>
          </a:p>
          <a:p>
            <a:endParaRPr lang="ru-RU" dirty="0"/>
          </a:p>
          <a:p>
            <a:endParaRPr lang="ru-RU" dirty="0"/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Подведение итогов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данный момент универсального решения не придумали, поэтому наиболее выигрышная позиция это комбинация различных типов подобранных под конкретные задачи.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познакомились с типами СУБД и поняли, что пока приходится работать с зоопарком, но возникают вопросы: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всё это соединить?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выстроить единую архитектуру хранения и обработки данных, которая масштабируется и служит бизнесу?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Ответы на эти вопросы можно найти в следующей теме!</a:t>
            </a:r>
            <a:endParaRPr lang="ru-RU" b="0" dirty="0">
              <a:effectLst/>
            </a:endParaRPr>
          </a:p>
          <a:p>
            <a:br>
              <a:rPr lang="ru-RU" dirty="0"/>
            </a:br>
            <a:br>
              <a:rPr lang="en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26B2BF-E0F7-4B4F-5D4B-DF4826129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29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81987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Забавный факт, большинство компаний в России можно цифровизировать банально если данные перетекут с бумаги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таблицы, но это закономерно только для малого бизнеса и вам этом мало чем поможет. Но что если я вам скажу, что был свидетелем одного впечатляющего бизнес процесса в компании у которой в 2024 году прибыль составила 48,5 млрд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руб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 общем ребята достаточно крупные. Каждый месяц формируется отчет, автоматизированный просто по божески путем пересылки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таблицы между несколькими отделами и финальным анализом результатов.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нас же интересует как строить архитектуру хранение, которая приносит реальную пользу, позволяет автоматизировать процессы и использовать данные на максимум?  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только что познакомились с тем, какие бывают типы СУБД и какие задачи они решают. Но выбор подходящей базы данных — это лишь один из элементов общей картины. На практике данные в компании не существуют изолированно. Они распределены по системам, форматам, каналам и этапам жизненного цикла. Возникает главный вопрос: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выстроить такую структуру хранения и обработки данных, которая действительно работает на бизнес?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на этот вопрос отвечает понятие архитектуры хранения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Архитектура — это не просто выбор инструмента. Это подход к тому, как данные собираются, хранятся, передаются, трансформируются, используются и масштабируются. И как они при этом служат целям бизнеса, а не просто “лежат в системах”.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разберемся какие есть виды архитектуры!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2125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 управленец, не понимающий принципов работы с данными — это как водитель автомобиля, не знающий, где взять топливо, куда его залить и зачем оно вообще необходимо.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Думаю все хоть раз да встречали такого персонажа)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тут не для того чтобы за пару часов научить писать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запросы или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шардировать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базу данных, это никак не уложить в выделенное нам время, да и не очень важно для вас. 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разберемся вот в чем: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общаться на одном языке с представителями технической части (Архитекторы, Разработчики и прочие)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увидеть данные, которые можно использовать либо как такие собрать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помощью каких инструментов и как двигается или мог бы двигаться поток данных в вашей компании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что-то забыл упомянуть будем считать, что это было намеренно так как это сюрприз или бонус)</a:t>
            </a:r>
            <a:endParaRPr lang="ru-RU" b="0" dirty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90310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хранилище данных,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DWH)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централизованная система, в которую собираются данные из всех внутренних систем компании: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CRM, ERP,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складов, финансов, маркетинга и других источников.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задача — превратить разрозненные данные в структурированную, очищенную и согласованную информацию, пригодную для анализа, отчётов и принятия решений.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отличие от обычных хранилищ,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формирует единую версию правды — цифру, которой могут доверять все отделы.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Представьте, что у вас сеть магазинов. У каждого — свои кассы, отчётность и форматы.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как центральный офис, где: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отчёты приведены к одному виду;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проверены и синхронизированы;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и руководители получают информацию из единого источника.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снимает необходимость “сводить всё вручную” и исключает расхождения между подразделениями.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Централизация: данные из разных систем стекаются в одну точку.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Чистота данных: устраняются дубли, ошибки и несогласованности.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Историчность: можно строить аналитику по периодам и отслеживать изменения.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легко подключаются инструменты визуализации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BI, Tableau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др.).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Прозрачность и доверие: все смотрят на одни и те же цифры.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Инерционность: сложнее вносить изменения в структуру данных.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Задержка обновления: данные не в реальном времени — обычно загружаются раз в день.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Сложность запуска: требует проектирования, согласования бизнес-логики, построения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ETL.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Ограниченная гибкость: при росте разнообразия данных может потребоваться смена архитектуры.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оправдан, если: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стандартизировать аналитику и управленческую отчётность;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работает с разными системами и хочет объединить данные;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важны согласованные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контроль изменений;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приоритет — надёжность и структурированность, а не скорость.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фундамент для зрелого подхода к аналитике. Он даёт бизнесу согласованные, чистые и прозрачные данные.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он не идеален: его сложно масштабировать под гибкие данные, и он не работает в режиме реального времени. Именно поэтому следующим этапом эволюции стали более гибкие и масштабные подходы — такие 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Lake.</a:t>
            </a:r>
            <a:endParaRPr lang="en" b="0" dirty="0">
              <a:effectLst/>
            </a:endParaRPr>
          </a:p>
          <a:p>
            <a:br>
              <a:rPr lang="en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23033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0755-8B71-B9D8-9380-3C98C1D20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DEBCA92-7931-48A5-C499-AD3C4B01A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D96BC48-D833-EBFA-66BA-D8B548461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архитектура хранения данных, ориентированная на массовое и дешевое накопление информации в сыром виде, без предварительной структуризации и обработки. В отличие от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данные заранее очищаются и нормализуются,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сохранять всё — от таблиц и логов до изображений,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аудио,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видеофайлов.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Такое хранилище чаще всего строится на базе объектного хранения — как правило, в облаке — и позволяет компаниям “не выбрасывать ничего”, собирая огромные объёмы информации на перспективу.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оформленный архив с каталогами и систематизацией,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огромный склад, куда можно складировать любые данные “про запас”: как структурированные, так и нет. Сначала собираем — потом разберёмся, как использовать.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Подход: “Сначала собери всё. Потом реши, что с этим делать.”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Гибкость: можно хранить любые типы данных — таблицы, документы, изображения, события.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Масштабируемость: хранилище легко увеличивается под растущие объёмы.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Низкая стоимость хранения: особенно при использовании облачных решений.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Хранение без потерь: не требуется предварительной фильтрации — данные сохраняются “как есть”.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современных задач: пригоден для аналитики, отчётности, обучения моделей, телеметрии, логирования.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“единой версии правды”: данные не стандартизированы, могут быть дубли и ошибки.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Сложность доступа: без дополнительной обработки данные часто не пригодны для прямой аналитики.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 “болота”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swamp):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отсутствии системы каталогизации и контроля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превращается в свалку, где никто не может найти нужное.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инженерной поддержке: необходимо строить процессы обработки, чтобы извлекать пользу.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отличный выбор, когда: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объём данных быстро растёт и заранее неизвестно, как он будет использоваться;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систему поступают разнотипные и неструктурированные данные;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 хочет сохранить все “цифровые следы” — от логов до изображений и писем;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собирать данные для последующего анализа, обучения, мониторинга;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гибкое хранилище, не ограниченное схемой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SQL.</a:t>
            </a:r>
          </a:p>
          <a:p>
            <a:pPr rtl="0"/>
            <a:br>
              <a:rPr lang="en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шаг к большему масштабу и универсальности, чем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позволяет организациям собирать больше данных, в разных форматах и без предварительной обработки. Это открывает большие возможности для будущей аналитики, но также требует дисциплины, чтобы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превратился в “болото”.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EC4EAC-B78E-9276-2065-EEC079E8C1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062457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Lakehouse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архитектура, которая объединяет сильные стороны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Warehouse.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— получить гибкость и масштабируемость хранилища данных, не жертвуя структурой, согласованностью и аналитическими возможностями.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Lakehouse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лежит идея: хранить данные как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сыром виде и в разных форматах), но с возможностью структурировать, индексировать и обрабатывать их, как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напрямую, без копирования.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позволяет аналитикам,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инструментам и дата-инженерам работать с одним и тем же источником данных — но каждый по-своему.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склад, в который можно складывать любые грузы — коробки, пакеты, паллеты.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при этом в нем: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строгая система учёта;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зоны для приёмки, сортировки и выдачи;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автоматизированные процессы.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уже не просто “свалка” (как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Lake),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и не “оформленный архив” (как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DWH).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универсальное хранилище, готовое к разным задачам.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Единое хранилище для всех данных — и сырых, и обработанных.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разных форматов: таблицы,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JSON,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паркет-файлы, логи, изображения.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Гибкость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+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структура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Ускоренная аналитика — без необходимости копирования данных.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Поддержка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аналитики, машинного обучения — из одного источника.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Снижение стоимости инфраструктуры — меньше дублирования и копий данных.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Молодая архитектура: всё ещё развивается, не все решения зрелые.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Сложность внедрения: требует пересмотра существующей архитектуры и согласования подходов.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Повышенные требования к квалификации команды, особенно в части инфраструктуры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оркестрации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Lakehouse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актуален, если: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уже работает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хочет повысить управляемость и аналитическую ценность данных;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 стремится сократить время от появления данных до получения отчётов;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компании активное использование разных типов аналитики и дата-продуктов;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нужно избавиться от дублирования данных между хранилищами и аналитикой;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цель — построить унифицированную платформу для всех задач, связанных с данными.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Lakehouse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компромисс между контролем и гибкостью. Он позволяет хранить любые данные и одновременно получать от них “порядок” и ценность.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Lake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“всё сохранить”, а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 — “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всё упорядочить”, то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Lakehouse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“и то, и другое в одном месте”.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91704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Mesh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не технология, а архитектурный и организационный подход к работе с данными. В отличие от централизованных моделей, где вся ответственность сосредоточена у ИТ или аналитиков,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Mesh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предлагает: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“Каждый бизнес-домен управляет своими данными самостоятельно и предоставляет их как продукт другим.”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Суть: данные распределяются по подразделениям, как и ответственность за их качество, актуальность и доступность. При этом действуют общие стандарты — формат, доступ, мониторинг, безопасность.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раньше данные были “на складе” и все стояли в очереди к ИТ,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 теперь это магазин с разными отделами, где каждый отдел — это подразделение,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каждый продаёт свои “данные-продукты”: чистые, оформленные, готовые к использованию.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Маркетинг отвечает за аналитику по кампаниям.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Финансы — за отчётность по затратам.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Склад — за остатки и логистику.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не централизованная “служба данных”, которая за всё отвечает одна.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Распределённая ответственность: бизнес-домены сами управляют своими данными.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Масштабируемость: новые источники и команды легко подключаются к общей структуре.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Гибкость и скорость: меньше узких мест, меньше очередей в ИТ.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качества: потому что владельцы данных — те, кто их создаёт и использует.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Продуктовый подход: каждый датасет оформляется и публикуется как готовый продукт с документацией 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SLA.</a:t>
            </a:r>
          </a:p>
          <a:p>
            <a:pPr rtl="0"/>
            <a:br>
              <a:rPr lang="en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Высокие требования к зрелости компании: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Mesh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 культуры, процессов и доверия.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Сложность внедрения: нужны стандарты, платформы, контроль и обучение.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Переосмысление ролей: бизнес становится не только потребителем, но и производителем данных.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Mesh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актуален, если: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большая и состоит из многих независимых бизнес-направлений;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централизованная команда данных не справляется с потоком задач;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 возникают конфликты из-за приоритетов и очередей в ИТ;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стали стратегическим активом, и бизнес готов взять за них ответственность;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стремится к гибкой, масштабируемой, “продуктовой” работе с данными.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Mesh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подход для компаний, которые выросли из централизованных хранилищ.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требует зрелости, стандартов и смены мышления: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данные — это не побочный продукт операций, а полноценный цифровой продукт, который должен разрабатываться, сопровождаться и использоваться с полной ответственностью.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995431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это такое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Fabric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архитектурный подход, основанный на идее создания единой логической платформы для доступа к данным, где бы они ни хранились.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Цель — связать разрозненные хранилища, базы данных,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источники информации в единую “ткань”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fabric),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пользователи могли получать нужные данные, не задумываясь о том, где они физически находятся и в каком виде хранятся.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Fabric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требует миграции или централизации данных — он “оборачивает” существующие хранилища и системы, создавая единый слой управления, доступа и анализа.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крупную компанию с десятками офисов по стране. В каждом — свой архив, база клиентов, таблицы.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Fabric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как единая корпоративная поисковая система, которая позволяет сотруднику в любом городе найти нужные документы — быстро, по ключевым словам, без поездок и звонков.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Она не переносит всё в одно место — она делает распределённые данные доступными как будто они в одном пространстве.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Единый доступ ко всем данным — независимо от формата и расположения.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нужды в миграции: данные остаются там, где есть, но становятся доступными через общую платформу.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скорости анализа — меньше времени на сбор и согласование информации.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в реальном времени — можно собирать отчёты и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дашборды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“на лету”.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Автоматизация управления — через метаданные, каталогизацию и политику доступа.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Ограничения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технологическая сложность: требует зрелой инфраструктуры, каталогов,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стандартов.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Стоимость: внедрение требует продвинутых платформ и инструментов.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снимает необходимости в чистке и стандартизации данных — он лишь “оборачивает” их, не исправляя содержимое.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использовать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Fabric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подходит, если: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уже хранятся в разных системах, и нет возможности или смысла их централизовать;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бизнесу важно обеспечить быстрый и безопасный доступ к информации в разных подразделениях;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аналитика и отчётность требуют сбора информации из десятков источников;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планируется масштабирование, но без единого центра хранения;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организация стремится к “умной” интеграции данных, без тотальной миграции.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Fabric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архитектура про доступ, а не про хранение. Она не заменяет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DWH, Lakehouse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Mesh,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дополняет их, обеспечивая связность, автоматизацию и доступность данных через единый логический слой.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подход для компаний, у которых данные уже распределены, но которые хотят использовать их как единую, согласованную экосистему.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80828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44935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последние годы стало очевидно: использовать зарубежное ПО — значит закладываться на неопределённость. Ограничения доступа, приостановка поддержки и прочие палки в колесах— всё это стало реальностью. Безусловно - это не относится ко всему ПО, однако не обратить на это внимания будет большой ошибкой.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Государтсвенные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заказы или сертификация ПО имеет определенный набор требований к выбору СУБД и прочего инструментария.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вы могли догадаться сейчас речь пойдет про возможность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испортозамещения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СУБД. Посмотрим варианты для каждого типа СУБД.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37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40513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Безусловно, информации из представленных таблиц недостаточно, чтобы сразу принять окончательное решение о переходе на ту или иную СУБД. Однако теперь у вас есть ключевое понимание: в России существуют отечественные аналоги, и их достаточно по количеству и разнообразию, чтобы действительно было из чего выбирать — под разные задачи и масштабы.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помнить, что многие из этих решений создавались под конкретные потребности компаний или секторов — от банков и госсектора до телекомов и ритейла. Поэтому универсальной “волшебной кнопки” здесь нет — нужен взвешенный подход и анализ ваших требований.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глава — не призыв к срочному импортозамещению любой ценой. Это, прежде всего, возможность осознанно подготовиться к потенциальным рискам и начать мыслить стратегически. Как говорится: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«Знание — это лучшее оружие».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значит, владение информацией — уже половина пути к уверенным технологическим решениям.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952042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Вступление</a:t>
            </a:r>
            <a:endParaRPr lang="ru-RU" b="1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мы говорили о типах СУБД, среди прочих упомянули векторные базы данных — и тогда я отметил: “об этом мы ещё поговорим отдельно”. Сейчас — самое время это сделать.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Почему? Потому что за последние два года векторные хранилища из экспериментальной технологии превратились в основу новых цифровых решений, включая интеллектуальный поиск, персональные рекомендации, голосовых помощников и многое другое. Они становятся инфраструктурной опорой для ИИ-продуктов, включая те, что уже используются в бизнесе: от сервисов поддержки клиентов до автоматической генерации контента и поиска по смыслу в корпоративных архивах.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этом разделе мы разберёмся: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зачем данные преобразуют в векторы;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чём отличие поиска “по смыслу” от классических подходов;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почему обычные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базы с такими задачами не справляются;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главное — где это уже применяется в бизнесе.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векторизация данных и зачем она нужна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мы помним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векторторная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СУБД хранит в себе представления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сложноых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объектов таких как: текст, изображение, аудио, – в виде набора чисел, то есть вектор. 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создения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вектора,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тобиж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векторизация — это способ “понять, о чём речь”, даже если фразы звучат по-разному. Это основа для поиска по смыслу, рекомендаций, интеллектуальной фильтрации и ИИ-поддержки.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компании работают с массивами неструктурированной информации: письма, документы, переписки, изображения. Такие данные сложно обрабатывать с помощью обычных баз данных, потому что: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чёткой структуры;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невозможно задать фильтр типа “найди всё, что похоже на это по смыслу”;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бизнесу нужен поиск по сути, а не по точным словам.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это работает?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Обычные базы данных —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работают с чёткими структурами: фильтрами, полями, индексами.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не могут понять, что “заявка на возврат” и “претензия клиента” — это об одном.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Пространсво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векторов, которым и является база данных этого типа можно представить, как карту: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Оси координат — это измерения смысла: «тематика», «контекст», «интонация», «сфера», «роль».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объект (документ, запрос, отзыв, изображение) — точка на этой карте.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Объекты, близкие по значению, собираются “кластером” — например:</a:t>
            </a:r>
          </a:p>
          <a:p>
            <a:pPr lvl="1"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обращения по жалобам;</a:t>
            </a:r>
          </a:p>
          <a:p>
            <a:pPr lvl="1"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товары для детей;</a:t>
            </a:r>
          </a:p>
          <a:p>
            <a:pPr lvl="1"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 инструкции по технике безопасности.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приходит новый запрос — система просто находит точки, ближайшие к нему.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вдоваясь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технические подробности это работает как-то так.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Причем тут ИИ?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ИИ и векторные базы не просто «пересекаются» — они неразрывно связаны технологически. Причина в том, как устроен ИИ и как он “думает”.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 вы слышали про принцип работы именуемый 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RAG?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Работает он примерно следующим образом: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Подготовка (разовая):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Вся корпоративная информация (документы, статьи, инструкции, чаты и т.д.)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разбивается на куски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каждый фрагмент векторизуется и сохраняется в векторной базе.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Запрос пользователя: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 задаёте вопрос, например: «Как оформить командировку в мае?»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векторизует этот запрос.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по смыслу: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вектор отправляется в векторную БД, которая находит несколько самых близких фрагментов по смыслу (например, из внутренних инструкций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HR).</a:t>
            </a:r>
            <a:endParaRPr lang="en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ответа: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Найденные фрагменты возвращаются 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«контекст».</a:t>
            </a:r>
            <a:endParaRPr lang="ru-RU" b="0" dirty="0">
              <a:effectLst/>
            </a:endParaRPr>
          </a:p>
          <a:p>
            <a:pPr rtl="0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читает их и на основе этой информации генерирует точный ответ — как будто «знает» ваши внутренние правила.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Выводы</a:t>
            </a:r>
            <a:endParaRPr lang="ru-RU" b="1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Поэтому векторные базы стали ключевым компонентом современных ИИ-систем. Модели вроде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GPT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«хранят» всю информацию внутри себя, а обращаются к внешним данным — и делают это через векторную базу, находя подходящие фрагменты по смыслу. Без этой связки ИИ не сможет учитывать специфику вашего бизнеса, отвечать точно или работать с внутренними источниками.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1688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Безусловно, информации из представленных таблиц недостаточно, чтобы сразу принять окончательное решение о переходе на ту или иную СУБД. Однако теперь у вас есть ключевое понимание: в России существуют отечественные аналоги, и их достаточно по количеству и разнообразию, чтобы действительно было из чего выбирать — под разные задачи и масштабы.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помнить, что многие из этих решений создавались под конкретные потребности компаний или секторов — от банков и госсектора до телекомов и ритейла. Поэтому универсальной “волшебной кнопки” здесь нет — нужен взвешенный подход и анализ ваших требований.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глава — не призыв к срочному импортозамещению любой ценой. Это, прежде всего, возможность осознанно подготовиться к потенциальным рискам и начать мыслить стратегически. Как говорится: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 «Знание — это лучшее оружие».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значит, владение информацией — уже половина пути к уверенным технологическим решениям.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032072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Бухгалтерия работает с финансами,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 —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персоналом, а ваши клиенты озадачены вообще своими вопросами и работают с вашими решениями как им вздумается. А кто работает с данными?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никто — значит, данные никому не принадлежат. А если нет владельца — нет ответственности, нет качества, нет движения.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15 веке европейские колонисты обменивали золото индейцев на разные изделия, так как они попросту не осознавали ценность этого ресурса. Сейчас за сбор данных или за те, что лежат у вас готовенькие готовы даже деньги платить.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 компания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DataDome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платила владельцам веб приложений за использование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JavaScript-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библиотеки, которая собирает данные о поведении пользователей (движения мыши, нажатия клавиш и т. д.). По итогу компания представила продукт, который помогает защититься от ботов и думаю с лихвой окупила вложения.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Либо другой пример уже от российской компании с платформой “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Яндекс.Задания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которая позволяет пользователям за оплату готовить данные для обучения моделей используемых в сервисах Яндекса.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лишь 2 кейса из многих, но они отлично демонстрируют ценность данных.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Думаю каждый из вас понимает, что хранить деньги наличкой под подушкой не самая дальновидная задумка. Данные, которые имеются в разном виде у вашей компании просто лежат, хотя могли бы работать на вас для оптимизации внутренних процессов, увеличения прибыли и так далее.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9961577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43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9103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попробуем повспоминать проблемы, которые преследуют компании, которые привыкли работать с данными “по старинке”: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расхождение в отчетности, которое приходится вручную проверять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Справочная информация в разных отделах дублируется и отличается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 решения строится на догадках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Отсутствует возможность применять современные решения или это очень затратно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Поиск и подготовка информации занимает много времени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Думаю мы все понимаем, что это лишь капля в море. 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24444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что же останавливает многие компании? Почему они все еще не используют данные эффективно?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1: “Это сложно, дорого и долго”: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Реальность: начинать можно постепенно и с малого.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нужно сразу внедрять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DWH, Data Mesh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LLM. 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Часто достаточно: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описать, какие данные уже есть;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навести порядок в справочниках;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выделить 1–2 приоритетных витрины под ключевые решения;</a:t>
            </a:r>
          </a:p>
          <a:p>
            <a:pPr marL="171450" indent="-171450" rtl="0" fontAlgn="base">
              <a:buFontTx/>
              <a:buChar char="-"/>
            </a:pP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автоматизировать формирование нескольких отчётов, которые сейчас делаются руками каждый день.</a:t>
            </a:r>
          </a:p>
          <a:p>
            <a:pPr marL="171450" indent="-171450" rtl="0" fontAlgn="base">
              <a:buFontTx/>
              <a:buChar char="-"/>
            </a:pPr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2: “Это задача ИТ”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одна из самых губительных установок.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данные — это актив, то ответственность за него не может лежать только на ИТ.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 может обеспечить инструменты, инфраструктуру, обработку.</a:t>
            </a:r>
            <a:b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что собирать — знает бизнес;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как трактовать данные — определяет аналитик;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какие метрики важны — решает менеджер.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3: “У нас всё уже есть”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самых опасных самообманов.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быть установлен, отчёты — настроены, но: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показатели считаются по-разному в разных отделах;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справочники не синхронизированы;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данные обновляются вручную;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все сваливается в помойку, где в отсутствии структуры невозможно разглядеть что-нибудь полезное.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4: “Главное — собрать всё”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ловушка перфекционизма.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Компании часто пытаются собрать максимум данных «на всякий случай», полагая, что чем больше — тем лучше. В итоге: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хранятся терабайты неиспользуемой информации;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аналитика тонет в нерелевантных атрибутах;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инфраструктура перегружена, но управленческих решений больше не стало.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5: “Мы не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компания — нам не нужно это всерьёз”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частый аргумент в «традиционных» отраслях: производство, логистика, государственный сектор. Предполагается, что данные — это для банков, маркетинга,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BigTech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факты говорят обратное: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Компании, которые умеют прогнозировать спрос, — оптимизируют запасы.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Те, кто анализирует жалобы в текстах — улучшают сервис.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Те, кто автоматизирует аналитику — растут быстрее конкурентов.</a:t>
            </a: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Миф 6: “У нас и так всё работает”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Работает — пока рынок стабилен. Пока конкуренты не автоматизировались. Пока регулятор не ужесточил требования. Пока не пришёл кризис.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89893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Кто же такой - этот управленец в цифровой среде?</a:t>
            </a:r>
            <a:endParaRPr lang="ru-RU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понимает, какие данные у него есть, как они хранятся и откуда берутся;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требует данные как основу для решений;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создаёт культуру ответственности за качество данных;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одном языке ведет диалог с собеседником об архитектуре, метриках и аналитике.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9323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Думаю многие из вас согласятся с тем, что знание истории это один из важнейших тузов в рукаве любого визионера, так как нередко это позволяет буквально предсказывать будущее. Чтобы лучше понимать темы, которые мы будем разбирать, предлагаю взглянуть на эту тему шире и посмотреть на то как эволюционировало хранение и работа с данными на долгой дистанции, а также к чему нас это привело.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1970-1979: Зарождение реляционной модели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Теоретические основы современных БД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1970 году Эдгар Кодд из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публикует революционную статью "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Relational Model of Data for Large Shared Data Banks",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которая заложила основы всей современной индустрии баз данных. Его реляционная модель предложила математически строгий подход к организации данных через таблицы, строки и столбцы.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1970: Статья Кодда о реляционной модели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1974-1979: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разрабатывает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 R 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первую реляционную СУБД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1975: Появление концепции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 (Atomicity, Consistency, Isolation, Durability)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1970-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е: Разработка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(Structured Query Language)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период заложил математические и теоретические основы, которые до сих пор определяют принципы работы большинства баз данных.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1980-1989: Коммерциализация реляционных Б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лабораторий к реальному бизнесу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Десятилетие коммерциализации идей Кодда. Появляются первые коммерческие продукты, которые превращают академические исследования в реальные бизнес-решения.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1979: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Oracle (Relational Software Inc.)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выпускает первую коммерческую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СУБД, опередив саму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1982: IBM DB2 -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ответ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IBM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успех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Oracle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1986: 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стандартом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1987: 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стандартом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Конец 1980-х: Появление концепции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OLTP (Online Transaction Processing)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Реляционные базы данных становятся стандартом для корпоративных приложений, формируя многомиллиардную индустрию.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1990-1999: Интернет-революция и масштабирование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Адаптация к новой реальности веба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появлением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World Wide Web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массового интернета базы данных сталкиваются с принципиально новыми вызовами: необходимость обслуживать тысячи одновременных пользователей и обрабатывать неструктурированную информацию.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выпущен 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open-source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для веб-приложений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1996: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PostgreSQL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появляется как объектно-реляционная СУБД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1997: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Microsoft SQL Server 7.0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интегрируется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 NT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Середина 1990-х: Появление концепции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Warehousing (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Ральф Кимбалл, Билл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Инмон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1990-е: Развитие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OLAP (Online Analytical Processing)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многомерных кубов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1998: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основана - начало эры поисковых систем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Этот период характеризуется попытками адаптировать традиционные реляционные БД к требованиям интернет-приложений.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415709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2000-2006: Кризис масштабирования и поиск альтернатив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Границы традиционных подходов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 интернет-компаний (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Amazon, Google, eBay)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выявляет фундаментальные ограничения традиционных СУБД при работе 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web-scale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нагрузками.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2003: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публикует статью о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File System (GFS)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2004: Google MapReduce paper 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революция в распределенной обработке данных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2005: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Hadoop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начинает разработку на базе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MapReduce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2006: </a:t>
            </a:r>
          </a:p>
          <a:p>
            <a:pPr lvl="1"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запускает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S3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EC2 -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рождение облачных вычислений</a:t>
            </a:r>
          </a:p>
          <a:p>
            <a:pPr lvl="1"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BigTable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 как колоночная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БД</a:t>
            </a:r>
          </a:p>
          <a:p>
            <a:pPr lvl="1"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Clive Humby: "Data is the new oil"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Крупные интернет-компании начинают разрабатывать собственные решения, не ограниченные принципами традиционных СУБД.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2007-2012: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революция и </a:t>
            </a:r>
            <a:r>
              <a:rPr lang="en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Data </a:t>
            </a: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платформы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Отказ от реляционной догмы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Период массового появления альтернативных моделей данных и распределенных систем. Термин "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NoSQL"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мейнстримом.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DynamoDB, CouchDB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2008: Cassandra (Facebook), Google App Engine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Bigtable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2009: MongoDB, Redis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появляются как новый класс БД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HBase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стабилизируется,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Instagram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демонстрирует потребности в обработке медиа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2011: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Kafka (LinkedIn)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потоковой обработки, начало разработки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Spark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2012: Facebook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достигает 1 млрд пользователей,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 Spanner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глобально распределенная БД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Появляется экосистема специализированных решений: документные БД,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key-value stores,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колоночные БД, </a:t>
            </a:r>
            <a:r>
              <a:rPr lang="ru-RU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графовые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БД.</a:t>
            </a:r>
            <a:endParaRPr lang="ru-RU" b="0" dirty="0">
              <a:effectLst/>
            </a:endParaRPr>
          </a:p>
          <a:p>
            <a:pPr rtl="0"/>
            <a:br>
              <a:rPr lang="ru-RU" b="0" dirty="0">
                <a:effectLst/>
              </a:rPr>
            </a:b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2013-2018: Облачная трансформация и конвергенция</a:t>
            </a:r>
            <a:endParaRPr lang="ru-RU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on-premise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cloud-native</a:t>
            </a:r>
            <a:endParaRPr lang="en" b="0" dirty="0">
              <a:effectLst/>
            </a:endParaRP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Массовая миграция в облако и появление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managed services.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Попытки объединить лучшее от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NoSQL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миров.</a:t>
            </a:r>
            <a:endParaRPr lang="ru-RU" b="0" dirty="0">
              <a:effectLst/>
            </a:endParaRPr>
          </a:p>
          <a:p>
            <a:pPr rtl="0"/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Ключевые события:</a:t>
            </a:r>
            <a:endParaRPr lang="ru-RU" b="0" dirty="0">
              <a:effectLst/>
            </a:endParaRP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Snowflake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основана как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cloud-native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платформа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Spark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top-level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проектом,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Redshift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революционизирует облачные хранилища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2015: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Flink, TensorFlow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2016: Google </a:t>
            </a:r>
            <a:r>
              <a:rPr lang="en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BigQuery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ML, Microsoft Azure Cosmos DB</a:t>
            </a:r>
          </a:p>
          <a:p>
            <a:pPr rtl="0" fontAlgn="base"/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2017: Amazon Aurora, Apache Airflow, Kubernetes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революция</a:t>
            </a:r>
          </a:p>
          <a:p>
            <a:pPr rtl="0" fontAlgn="base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GDPR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влияет на архитектуру данных, </a:t>
            </a:r>
            <a:r>
              <a:rPr lang="e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Apache Kafka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становится стандартом</a:t>
            </a:r>
          </a:p>
          <a:p>
            <a:pPr rtl="0"/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Облачные провайдеры становятся основными инноваторами в области баз данных.</a:t>
            </a:r>
            <a:endParaRPr lang="ru-RU" b="0" dirty="0">
              <a:effectLst/>
            </a:endParaRP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48903-8EB5-294E-A216-6B54B0368783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87089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en-RU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en-RU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en-RU" smtClean="0"/>
              <a:t>6/3/25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image" Target="../media/image30.png"/><Relationship Id="rId21" Type="http://schemas.openxmlformats.org/officeDocument/2006/relationships/image" Target="../media/image66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11" Type="http://schemas.openxmlformats.org/officeDocument/2006/relationships/image" Target="../media/image48.png"/><Relationship Id="rId24" Type="http://schemas.openxmlformats.org/officeDocument/2006/relationships/image" Target="../media/image69.png"/><Relationship Id="rId5" Type="http://schemas.openxmlformats.org/officeDocument/2006/relationships/image" Target="../media/image53.png"/><Relationship Id="rId15" Type="http://schemas.openxmlformats.org/officeDocument/2006/relationships/image" Target="../media/image33.png"/><Relationship Id="rId23" Type="http://schemas.openxmlformats.org/officeDocument/2006/relationships/image" Target="../media/image68.png"/><Relationship Id="rId10" Type="http://schemas.openxmlformats.org/officeDocument/2006/relationships/image" Target="../media/image58.png"/><Relationship Id="rId19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51.png"/><Relationship Id="rId22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5EA7E-BEC4-B745-B2A8-D4E4AFC61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8D49EC-434A-5443-AC3F-85F01995E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ru-RU" dirty="0"/>
              <a:t>Москва </a:t>
            </a:r>
          </a:p>
          <a:p>
            <a:r>
              <a:rPr lang="ru-RU" dirty="0"/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Гурьянов Марк Владимирович</a:t>
            </a:r>
          </a:p>
          <a:p>
            <a:r>
              <a:rPr lang="ru-RU" dirty="0"/>
              <a:t>«Архитектор программного обеспечения АО «ГК «</a:t>
            </a:r>
            <a:r>
              <a:rPr lang="ru-RU" dirty="0" err="1"/>
              <a:t>Визионерс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B2578-46C0-2991-82E9-CA466ED71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BFFA753-11DE-1284-A1D9-DAD5C5E88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/>
              <a:t>Высшая школа юриспруденции</a:t>
            </a:r>
            <a:br>
              <a:rPr lang="ru-RU"/>
            </a:br>
            <a:r>
              <a:rPr lang="ru-RU"/>
              <a:t>и администрирования </a:t>
            </a:r>
          </a:p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571529-DDF4-2022-D27C-4485125225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/>
              <a:t>Институт юридического менеджмента</a:t>
            </a:r>
          </a:p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CAC856-789A-DCBF-E7D3-EA934D9C7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/>
              <a:t>Хранение и получение данных</a:t>
            </a:r>
          </a:p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403B9-DEC9-7118-AE4D-15FCF56EDCBC}"/>
              </a:ext>
            </a:extLst>
          </p:cNvPr>
          <p:cNvSpPr txBox="1"/>
          <p:nvPr/>
        </p:nvSpPr>
        <p:spPr>
          <a:xfrm>
            <a:off x="477284" y="1251098"/>
            <a:ext cx="59625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003399"/>
                </a:solidFill>
                <a:latin typeface="HSE Sans"/>
              </a:rPr>
              <a:t>Эволюция</a:t>
            </a:r>
            <a:r>
              <a:rPr lang="en-US" sz="2400" dirty="0">
                <a:solidFill>
                  <a:srgbClr val="003399"/>
                </a:solidFill>
                <a:latin typeface="HSE Sans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HSE Sans"/>
              </a:rPr>
              <a:t>хранения</a:t>
            </a:r>
            <a:r>
              <a:rPr lang="en-US" sz="2400" dirty="0">
                <a:solidFill>
                  <a:srgbClr val="003399"/>
                </a:solidFill>
                <a:latin typeface="HSE Sans"/>
              </a:rPr>
              <a:t> </a:t>
            </a:r>
            <a:r>
              <a:rPr lang="en-US" sz="2400" dirty="0" err="1">
                <a:solidFill>
                  <a:srgbClr val="003399"/>
                </a:solidFill>
                <a:latin typeface="HSE Sans"/>
              </a:rPr>
              <a:t>данных</a:t>
            </a:r>
            <a:r>
              <a:rPr lang="en-US" sz="2400" dirty="0">
                <a:solidFill>
                  <a:srgbClr val="003399"/>
                </a:solidFill>
                <a:latin typeface="HSE Sans"/>
              </a:rPr>
              <a:t> (2000-2018)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AD4586C-50F3-6B0A-AB4F-7B2622840E38}"/>
              </a:ext>
            </a:extLst>
          </p:cNvPr>
          <p:cNvGrpSpPr/>
          <p:nvPr/>
        </p:nvGrpSpPr>
        <p:grpSpPr>
          <a:xfrm>
            <a:off x="1945481" y="2007032"/>
            <a:ext cx="8301038" cy="4020294"/>
            <a:chOff x="1957695" y="2007032"/>
            <a:chExt cx="8301038" cy="4020294"/>
          </a:xfrm>
        </p:grpSpPr>
        <p:sp>
          <p:nvSpPr>
            <p:cNvPr id="6" name="Shape 1">
              <a:extLst>
                <a:ext uri="{FF2B5EF4-FFF2-40B4-BE49-F238E27FC236}">
                  <a16:creationId xmlns:a16="http://schemas.microsoft.com/office/drawing/2014/main" id="{CB42A86D-B2F0-EBE2-814D-141D5306183E}"/>
                </a:ext>
              </a:extLst>
            </p:cNvPr>
            <p:cNvSpPr/>
            <p:nvPr/>
          </p:nvSpPr>
          <p:spPr>
            <a:xfrm>
              <a:off x="1957695" y="2007032"/>
              <a:ext cx="2628900" cy="36290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7" name="Text 2">
              <a:extLst>
                <a:ext uri="{FF2B5EF4-FFF2-40B4-BE49-F238E27FC236}">
                  <a16:creationId xmlns:a16="http://schemas.microsoft.com/office/drawing/2014/main" id="{84645B82-B39A-7009-3209-787FB6CA0897}"/>
                </a:ext>
              </a:extLst>
            </p:cNvPr>
            <p:cNvSpPr/>
            <p:nvPr/>
          </p:nvSpPr>
          <p:spPr>
            <a:xfrm>
              <a:off x="2129145" y="2200449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2000-2006</a:t>
              </a:r>
              <a:endParaRPr lang="en-US" sz="12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8" name="Text 3">
              <a:extLst>
                <a:ext uri="{FF2B5EF4-FFF2-40B4-BE49-F238E27FC236}">
                  <a16:creationId xmlns:a16="http://schemas.microsoft.com/office/drawing/2014/main" id="{5F3FA807-60BE-5D4E-338C-6D4496CB8AC3}"/>
                </a:ext>
              </a:extLst>
            </p:cNvPr>
            <p:cNvSpPr/>
            <p:nvPr/>
          </p:nvSpPr>
          <p:spPr>
            <a:xfrm>
              <a:off x="2129145" y="2529061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Кризис</a:t>
              </a:r>
              <a:r>
                <a:rPr lang="en-US" sz="12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2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масштабирования</a:t>
              </a:r>
              <a:endParaRPr lang="en-US" sz="1200" err="1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9" name="Text 4">
              <a:extLst>
                <a:ext uri="{FF2B5EF4-FFF2-40B4-BE49-F238E27FC236}">
                  <a16:creationId xmlns:a16="http://schemas.microsoft.com/office/drawing/2014/main" id="{4D457BFF-BEB3-6B0C-E895-D36DF4DE44A0}"/>
                </a:ext>
              </a:extLst>
            </p:cNvPr>
            <p:cNvSpPr/>
            <p:nvPr/>
          </p:nvSpPr>
          <p:spPr>
            <a:xfrm>
              <a:off x="2293451" y="2815913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2003</a:t>
              </a:r>
              <a:endParaRPr lang="en-US" sz="1000">
                <a:latin typeface="HSE Sans"/>
              </a:endParaRPr>
            </a:p>
          </p:txBody>
        </p:sp>
        <p:sp>
          <p:nvSpPr>
            <p:cNvPr id="10" name="Text 5">
              <a:extLst>
                <a:ext uri="{FF2B5EF4-FFF2-40B4-BE49-F238E27FC236}">
                  <a16:creationId xmlns:a16="http://schemas.microsoft.com/office/drawing/2014/main" id="{81EB4B41-1114-4B0B-E213-560DD6D04BC6}"/>
                </a:ext>
              </a:extLst>
            </p:cNvPr>
            <p:cNvSpPr/>
            <p:nvPr/>
          </p:nvSpPr>
          <p:spPr>
            <a:xfrm>
              <a:off x="2293451" y="2987363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Google File System (GFS)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11" name="Text 6">
              <a:extLst>
                <a:ext uri="{FF2B5EF4-FFF2-40B4-BE49-F238E27FC236}">
                  <a16:creationId xmlns:a16="http://schemas.microsoft.com/office/drawing/2014/main" id="{F4B54370-6F26-344B-D49F-D4B33F398B77}"/>
                </a:ext>
              </a:extLst>
            </p:cNvPr>
            <p:cNvSpPr/>
            <p:nvPr/>
          </p:nvSpPr>
          <p:spPr>
            <a:xfrm>
              <a:off x="2293451" y="3323119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2004</a:t>
              </a:r>
              <a:endParaRPr lang="en-US" sz="1000">
                <a:latin typeface="HSE Sans"/>
              </a:endParaRPr>
            </a:p>
          </p:txBody>
        </p:sp>
        <p:sp>
          <p:nvSpPr>
            <p:cNvPr id="12" name="Text 7">
              <a:extLst>
                <a:ext uri="{FF2B5EF4-FFF2-40B4-BE49-F238E27FC236}">
                  <a16:creationId xmlns:a16="http://schemas.microsoft.com/office/drawing/2014/main" id="{261313BF-54A9-F4A2-BDD9-532F0E8BFA65}"/>
                </a:ext>
              </a:extLst>
            </p:cNvPr>
            <p:cNvSpPr/>
            <p:nvPr/>
          </p:nvSpPr>
          <p:spPr>
            <a:xfrm>
              <a:off x="2293451" y="3503349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Google MapReduce -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революция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в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распределенной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обработке</a:t>
              </a:r>
              <a:endParaRPr lang="en-US" sz="1000" dirty="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13" name="Text 8">
              <a:extLst>
                <a:ext uri="{FF2B5EF4-FFF2-40B4-BE49-F238E27FC236}">
                  <a16:creationId xmlns:a16="http://schemas.microsoft.com/office/drawing/2014/main" id="{4BC62CE7-5D05-715B-938B-7E0BF651131D}"/>
                </a:ext>
              </a:extLst>
            </p:cNvPr>
            <p:cNvSpPr/>
            <p:nvPr/>
          </p:nvSpPr>
          <p:spPr>
            <a:xfrm>
              <a:off x="2293451" y="4001776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2005</a:t>
              </a:r>
              <a:endParaRPr lang="en-US" sz="1000">
                <a:latin typeface="HSE Sans"/>
                <a:ea typeface="HSE Sans"/>
              </a:endParaRPr>
            </a:p>
          </p:txBody>
        </p:sp>
        <p:sp>
          <p:nvSpPr>
            <p:cNvPr id="14" name="Text 9">
              <a:extLst>
                <a:ext uri="{FF2B5EF4-FFF2-40B4-BE49-F238E27FC236}">
                  <a16:creationId xmlns:a16="http://schemas.microsoft.com/office/drawing/2014/main" id="{EA175C3A-892F-697D-AAB5-538F02FCB43A}"/>
                </a:ext>
              </a:extLst>
            </p:cNvPr>
            <p:cNvSpPr/>
            <p:nvPr/>
          </p:nvSpPr>
          <p:spPr>
            <a:xfrm>
              <a:off x="2293451" y="4173226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Apache Hadoop</a:t>
              </a:r>
              <a:endParaRPr lang="en-US" sz="100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15" name="Text 10">
              <a:extLst>
                <a:ext uri="{FF2B5EF4-FFF2-40B4-BE49-F238E27FC236}">
                  <a16:creationId xmlns:a16="http://schemas.microsoft.com/office/drawing/2014/main" id="{84D2A349-2EBD-30BE-8D89-DBCDAF76EDF9}"/>
                </a:ext>
              </a:extLst>
            </p:cNvPr>
            <p:cNvSpPr/>
            <p:nvPr/>
          </p:nvSpPr>
          <p:spPr>
            <a:xfrm>
              <a:off x="2293451" y="4508982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2006</a:t>
              </a:r>
              <a:endParaRPr lang="en-US" sz="1000">
                <a:latin typeface="HSE Sans"/>
                <a:ea typeface="HSE Sans"/>
              </a:endParaRPr>
            </a:p>
          </p:txBody>
        </p:sp>
        <p:sp>
          <p:nvSpPr>
            <p:cNvPr id="16" name="Text 11">
              <a:extLst>
                <a:ext uri="{FF2B5EF4-FFF2-40B4-BE49-F238E27FC236}">
                  <a16:creationId xmlns:a16="http://schemas.microsoft.com/office/drawing/2014/main" id="{E3088157-BE54-3F3B-4030-F6671E678B8D}"/>
                </a:ext>
              </a:extLst>
            </p:cNvPr>
            <p:cNvSpPr/>
            <p:nvPr/>
          </p:nvSpPr>
          <p:spPr>
            <a:xfrm>
              <a:off x="2293451" y="4680432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"Data is the new oil" (</a:t>
              </a:r>
              <a:r>
                <a:rPr lang="en-US" sz="100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Клайв</a:t>
              </a: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</a:t>
              </a:r>
              <a:r>
                <a:rPr lang="en-US" sz="100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Хамби</a:t>
              </a: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)</a:t>
              </a:r>
              <a:endParaRPr lang="en-US" sz="100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17" name="Shape 12">
              <a:extLst>
                <a:ext uri="{FF2B5EF4-FFF2-40B4-BE49-F238E27FC236}">
                  <a16:creationId xmlns:a16="http://schemas.microsoft.com/office/drawing/2014/main" id="{D5D94CFF-09FE-1993-944B-7F60D0D08FE7}"/>
                </a:ext>
              </a:extLst>
            </p:cNvPr>
            <p:cNvSpPr/>
            <p:nvPr/>
          </p:nvSpPr>
          <p:spPr>
            <a:xfrm>
              <a:off x="4758045" y="2007032"/>
              <a:ext cx="2628900" cy="36290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8" name="Text 13">
              <a:extLst>
                <a:ext uri="{FF2B5EF4-FFF2-40B4-BE49-F238E27FC236}">
                  <a16:creationId xmlns:a16="http://schemas.microsoft.com/office/drawing/2014/main" id="{25B45FAA-40E0-221A-3310-76AF55B11486}"/>
                </a:ext>
              </a:extLst>
            </p:cNvPr>
            <p:cNvSpPr/>
            <p:nvPr/>
          </p:nvSpPr>
          <p:spPr>
            <a:xfrm>
              <a:off x="4929495" y="2200449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2007-2012</a:t>
              </a:r>
              <a:endParaRPr lang="en-US" sz="12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19" name="Text 14">
              <a:extLst>
                <a:ext uri="{FF2B5EF4-FFF2-40B4-BE49-F238E27FC236}">
                  <a16:creationId xmlns:a16="http://schemas.microsoft.com/office/drawing/2014/main" id="{D1CC7732-A47B-DE8A-C1B4-2B175CA68F81}"/>
                </a:ext>
              </a:extLst>
            </p:cNvPr>
            <p:cNvSpPr/>
            <p:nvPr/>
          </p:nvSpPr>
          <p:spPr>
            <a:xfrm>
              <a:off x="4929495" y="2529061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NoSQL </a:t>
              </a:r>
              <a:r>
                <a:rPr lang="en-US" sz="12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революция</a:t>
              </a:r>
              <a:endParaRPr lang="en-US" sz="1200" err="1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20" name="Text 15">
              <a:extLst>
                <a:ext uri="{FF2B5EF4-FFF2-40B4-BE49-F238E27FC236}">
                  <a16:creationId xmlns:a16="http://schemas.microsoft.com/office/drawing/2014/main" id="{51916EEF-3220-901B-4B47-56F8BAF6B17E}"/>
                </a:ext>
              </a:extLst>
            </p:cNvPr>
            <p:cNvSpPr/>
            <p:nvPr/>
          </p:nvSpPr>
          <p:spPr>
            <a:xfrm>
              <a:off x="5093801" y="2815913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2007-2009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21" name="Text 16">
              <a:extLst>
                <a:ext uri="{FF2B5EF4-FFF2-40B4-BE49-F238E27FC236}">
                  <a16:creationId xmlns:a16="http://schemas.microsoft.com/office/drawing/2014/main" id="{B50F9B5B-1BDD-6E26-FACF-CBCA01D1853A}"/>
                </a:ext>
              </a:extLst>
            </p:cNvPr>
            <p:cNvSpPr/>
            <p:nvPr/>
          </p:nvSpPr>
          <p:spPr>
            <a:xfrm>
              <a:off x="5093801" y="2996143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Amazon DynamoDB, CouchDB, MongoDB, Redis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22" name="Text 17">
              <a:extLst>
                <a:ext uri="{FF2B5EF4-FFF2-40B4-BE49-F238E27FC236}">
                  <a16:creationId xmlns:a16="http://schemas.microsoft.com/office/drawing/2014/main" id="{5D1F44EF-6F62-2F77-C4B8-71CB4263E681}"/>
                </a:ext>
              </a:extLst>
            </p:cNvPr>
            <p:cNvSpPr/>
            <p:nvPr/>
          </p:nvSpPr>
          <p:spPr>
            <a:xfrm>
              <a:off x="5093801" y="3494569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2008</a:t>
              </a:r>
              <a:endParaRPr lang="en-US" sz="1000">
                <a:latin typeface="HSE Sans"/>
              </a:endParaRPr>
            </a:p>
          </p:txBody>
        </p:sp>
        <p:sp>
          <p:nvSpPr>
            <p:cNvPr id="23" name="Text 18">
              <a:extLst>
                <a:ext uri="{FF2B5EF4-FFF2-40B4-BE49-F238E27FC236}">
                  <a16:creationId xmlns:a16="http://schemas.microsoft.com/office/drawing/2014/main" id="{BA010801-1BA6-CF15-FEEB-61FBDF0818D9}"/>
                </a:ext>
              </a:extLst>
            </p:cNvPr>
            <p:cNvSpPr/>
            <p:nvPr/>
          </p:nvSpPr>
          <p:spPr>
            <a:xfrm>
              <a:off x="5093801" y="3674799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Cassandra (Facebook), Google App Engine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24" name="Text 19">
              <a:extLst>
                <a:ext uri="{FF2B5EF4-FFF2-40B4-BE49-F238E27FC236}">
                  <a16:creationId xmlns:a16="http://schemas.microsoft.com/office/drawing/2014/main" id="{FA8B70C3-C422-EA6A-FDB5-211B1174856A}"/>
                </a:ext>
              </a:extLst>
            </p:cNvPr>
            <p:cNvSpPr/>
            <p:nvPr/>
          </p:nvSpPr>
          <p:spPr>
            <a:xfrm>
              <a:off x="5093801" y="4173226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2011</a:t>
              </a:r>
              <a:endParaRPr lang="en-US" sz="1000">
                <a:latin typeface="HSE Sans"/>
                <a:ea typeface="HSE Sans"/>
              </a:endParaRPr>
            </a:p>
          </p:txBody>
        </p:sp>
        <p:sp>
          <p:nvSpPr>
            <p:cNvPr id="25" name="Text 20">
              <a:extLst>
                <a:ext uri="{FF2B5EF4-FFF2-40B4-BE49-F238E27FC236}">
                  <a16:creationId xmlns:a16="http://schemas.microsoft.com/office/drawing/2014/main" id="{80C0DE53-DF5F-3CA5-B350-FEDC81E2D0F4}"/>
                </a:ext>
              </a:extLst>
            </p:cNvPr>
            <p:cNvSpPr/>
            <p:nvPr/>
          </p:nvSpPr>
          <p:spPr>
            <a:xfrm>
              <a:off x="5093801" y="4353456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Apache Kafka (LinkedIn), </a:t>
              </a:r>
              <a:r>
                <a:rPr lang="en-US" sz="100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начало</a:t>
              </a:r>
              <a:r>
                <a:rPr lang="en-US" sz="100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Apache Spark</a:t>
              </a:r>
              <a:endParaRPr lang="en-US" sz="100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26" name="Text 21">
              <a:extLst>
                <a:ext uri="{FF2B5EF4-FFF2-40B4-BE49-F238E27FC236}">
                  <a16:creationId xmlns:a16="http://schemas.microsoft.com/office/drawing/2014/main" id="{B7384EEE-4073-7956-4B0D-B13641F0E711}"/>
                </a:ext>
              </a:extLst>
            </p:cNvPr>
            <p:cNvSpPr/>
            <p:nvPr/>
          </p:nvSpPr>
          <p:spPr>
            <a:xfrm>
              <a:off x="5093801" y="4851882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2012</a:t>
              </a:r>
              <a:endParaRPr lang="en-US" sz="100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27" name="Text 22">
              <a:extLst>
                <a:ext uri="{FF2B5EF4-FFF2-40B4-BE49-F238E27FC236}">
                  <a16:creationId xmlns:a16="http://schemas.microsoft.com/office/drawing/2014/main" id="{D92DB895-6D90-1404-A2F5-83B42BB6218A}"/>
                </a:ext>
              </a:extLst>
            </p:cNvPr>
            <p:cNvSpPr/>
            <p:nvPr/>
          </p:nvSpPr>
          <p:spPr>
            <a:xfrm>
              <a:off x="5093801" y="5032112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Facebook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достигает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1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млрд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пользователей</a:t>
              </a:r>
              <a:endParaRPr lang="en-US" sz="1000" dirty="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28" name="Shape 23">
              <a:extLst>
                <a:ext uri="{FF2B5EF4-FFF2-40B4-BE49-F238E27FC236}">
                  <a16:creationId xmlns:a16="http://schemas.microsoft.com/office/drawing/2014/main" id="{3F04452F-806A-1A5B-989A-180737AA886B}"/>
                </a:ext>
              </a:extLst>
            </p:cNvPr>
            <p:cNvSpPr/>
            <p:nvPr/>
          </p:nvSpPr>
          <p:spPr>
            <a:xfrm>
              <a:off x="7558395" y="2007032"/>
              <a:ext cx="2628900" cy="36290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29" name="Text 24">
              <a:extLst>
                <a:ext uri="{FF2B5EF4-FFF2-40B4-BE49-F238E27FC236}">
                  <a16:creationId xmlns:a16="http://schemas.microsoft.com/office/drawing/2014/main" id="{4EC39F9A-B0CE-F254-25D1-E93EC459116F}"/>
                </a:ext>
              </a:extLst>
            </p:cNvPr>
            <p:cNvSpPr/>
            <p:nvPr/>
          </p:nvSpPr>
          <p:spPr>
            <a:xfrm>
              <a:off x="7729845" y="2200448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2013-2018</a:t>
              </a:r>
              <a:endParaRPr lang="en-US" sz="1200">
                <a:latin typeface="HSE Sans"/>
              </a:endParaRPr>
            </a:p>
          </p:txBody>
        </p:sp>
        <p:sp>
          <p:nvSpPr>
            <p:cNvPr id="30" name="Text 25">
              <a:extLst>
                <a:ext uri="{FF2B5EF4-FFF2-40B4-BE49-F238E27FC236}">
                  <a16:creationId xmlns:a16="http://schemas.microsoft.com/office/drawing/2014/main" id="{B7DEFDA9-E9C8-6BED-83BF-360595298549}"/>
                </a:ext>
              </a:extLst>
            </p:cNvPr>
            <p:cNvSpPr/>
            <p:nvPr/>
          </p:nvSpPr>
          <p:spPr>
            <a:xfrm>
              <a:off x="7729845" y="2529061"/>
              <a:ext cx="23574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Облачная</a:t>
              </a:r>
              <a:r>
                <a:rPr lang="en-US" sz="12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2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трансформация</a:t>
              </a:r>
              <a:endParaRPr lang="en-US" sz="1200" err="1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1" name="Text 26">
              <a:extLst>
                <a:ext uri="{FF2B5EF4-FFF2-40B4-BE49-F238E27FC236}">
                  <a16:creationId xmlns:a16="http://schemas.microsoft.com/office/drawing/2014/main" id="{E893CDAF-C68B-C6C4-31EA-3B2F8433C7FE}"/>
                </a:ext>
              </a:extLst>
            </p:cNvPr>
            <p:cNvSpPr/>
            <p:nvPr/>
          </p:nvSpPr>
          <p:spPr>
            <a:xfrm>
              <a:off x="7894151" y="2815913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2013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2" name="Text 27">
              <a:extLst>
                <a:ext uri="{FF2B5EF4-FFF2-40B4-BE49-F238E27FC236}">
                  <a16:creationId xmlns:a16="http://schemas.microsoft.com/office/drawing/2014/main" id="{B8534EDC-6566-952A-BB1E-648857FAA795}"/>
                </a:ext>
              </a:extLst>
            </p:cNvPr>
            <p:cNvSpPr/>
            <p:nvPr/>
          </p:nvSpPr>
          <p:spPr>
            <a:xfrm>
              <a:off x="7894151" y="2910419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Snowflake </a:t>
              </a:r>
              <a:r>
                <a:rPr lang="en-US" sz="10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как</a:t>
              </a: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cloud-native </a:t>
              </a:r>
              <a:r>
                <a:rPr lang="en-US" sz="100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платформа</a:t>
              </a:r>
              <a:endParaRPr lang="en-US" sz="1000" err="1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3" name="Text 28">
              <a:extLst>
                <a:ext uri="{FF2B5EF4-FFF2-40B4-BE49-F238E27FC236}">
                  <a16:creationId xmlns:a16="http://schemas.microsoft.com/office/drawing/2014/main" id="{68AF4312-8D7A-754C-A7A3-403E201EEEB1}"/>
                </a:ext>
              </a:extLst>
            </p:cNvPr>
            <p:cNvSpPr/>
            <p:nvPr/>
          </p:nvSpPr>
          <p:spPr>
            <a:xfrm>
              <a:off x="7894151" y="3323119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2014</a:t>
              </a:r>
              <a:endParaRPr lang="en-US" sz="1000">
                <a:latin typeface="HSE Sans"/>
              </a:endParaRPr>
            </a:p>
          </p:txBody>
        </p:sp>
        <p:sp>
          <p:nvSpPr>
            <p:cNvPr id="34" name="Text 29">
              <a:extLst>
                <a:ext uri="{FF2B5EF4-FFF2-40B4-BE49-F238E27FC236}">
                  <a16:creationId xmlns:a16="http://schemas.microsoft.com/office/drawing/2014/main" id="{FB6C86ED-346B-101A-08C6-392FB91C7CF2}"/>
                </a:ext>
              </a:extLst>
            </p:cNvPr>
            <p:cNvSpPr/>
            <p:nvPr/>
          </p:nvSpPr>
          <p:spPr>
            <a:xfrm>
              <a:off x="7894151" y="3494569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Apache Spark, Amazon Redshift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5" name="Text 30">
              <a:extLst>
                <a:ext uri="{FF2B5EF4-FFF2-40B4-BE49-F238E27FC236}">
                  <a16:creationId xmlns:a16="http://schemas.microsoft.com/office/drawing/2014/main" id="{0D93689C-8294-01C7-C1EA-34EC6C213C86}"/>
                </a:ext>
              </a:extLst>
            </p:cNvPr>
            <p:cNvSpPr/>
            <p:nvPr/>
          </p:nvSpPr>
          <p:spPr>
            <a:xfrm>
              <a:off x="7894151" y="3830326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2016-2017</a:t>
              </a:r>
              <a:endParaRPr lang="en-US" sz="100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6" name="Text 31">
              <a:extLst>
                <a:ext uri="{FF2B5EF4-FFF2-40B4-BE49-F238E27FC236}">
                  <a16:creationId xmlns:a16="http://schemas.microsoft.com/office/drawing/2014/main" id="{3CD7B61F-7EBD-5AA4-80C7-270CD4B218FA}"/>
                </a:ext>
              </a:extLst>
            </p:cNvPr>
            <p:cNvSpPr/>
            <p:nvPr/>
          </p:nvSpPr>
          <p:spPr>
            <a:xfrm>
              <a:off x="7894151" y="4010556"/>
              <a:ext cx="2193131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Google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BigQuery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с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 ML, Azure Cosmos DB, Kubernetes</a:t>
              </a:r>
              <a:endParaRPr lang="en-US" sz="1000" dirty="0">
                <a:latin typeface="HSE Sans"/>
                <a:ea typeface="Calibri"/>
                <a:cs typeface="Calibri"/>
              </a:endParaRPr>
            </a:p>
          </p:txBody>
        </p:sp>
        <p:sp>
          <p:nvSpPr>
            <p:cNvPr id="37" name="Text 32">
              <a:extLst>
                <a:ext uri="{FF2B5EF4-FFF2-40B4-BE49-F238E27FC236}">
                  <a16:creationId xmlns:a16="http://schemas.microsoft.com/office/drawing/2014/main" id="{D38BFC36-98BE-846F-1D7D-FAFA52C398F0}"/>
                </a:ext>
              </a:extLst>
            </p:cNvPr>
            <p:cNvSpPr/>
            <p:nvPr/>
          </p:nvSpPr>
          <p:spPr>
            <a:xfrm>
              <a:off x="7894151" y="4508982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>
                  <a:solidFill>
                    <a:srgbClr val="003399"/>
                  </a:solidFill>
                  <a:latin typeface="HSE Sans"/>
                  <a:ea typeface="HSE Sans" pitchFamily="34" charset="-122"/>
                  <a:cs typeface="HSE Sans" pitchFamily="34" charset="-120"/>
                </a:rPr>
                <a:t>2018</a:t>
              </a:r>
              <a:endParaRPr lang="en-US" sz="1000">
                <a:latin typeface="HSE Sans"/>
              </a:endParaRPr>
            </a:p>
          </p:txBody>
        </p:sp>
        <p:sp>
          <p:nvSpPr>
            <p:cNvPr id="38" name="Text 33">
              <a:extLst>
                <a:ext uri="{FF2B5EF4-FFF2-40B4-BE49-F238E27FC236}">
                  <a16:creationId xmlns:a16="http://schemas.microsoft.com/office/drawing/2014/main" id="{9BD59A99-062E-A3CF-0B5B-B12A6E5A8B53}"/>
                </a:ext>
              </a:extLst>
            </p:cNvPr>
            <p:cNvSpPr/>
            <p:nvPr/>
          </p:nvSpPr>
          <p:spPr>
            <a:xfrm>
              <a:off x="7894151" y="4680432"/>
              <a:ext cx="219313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GDPR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влияет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на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архитектуру</a:t>
              </a:r>
              <a:r>
                <a:rPr lang="en-US" sz="1000" dirty="0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 </a:t>
              </a:r>
              <a:r>
                <a:rPr lang="en-US" sz="1000" dirty="0" err="1">
                  <a:solidFill>
                    <a:srgbClr val="003399"/>
                  </a:solidFill>
                  <a:latin typeface="HSE Sans"/>
                  <a:ea typeface="HSE Sans"/>
                  <a:cs typeface="HSE Sans" pitchFamily="34" charset="-120"/>
                </a:rPr>
                <a:t>данных</a:t>
              </a:r>
              <a:endParaRPr lang="en-US" sz="1000" dirty="0">
                <a:latin typeface="HSE Sans"/>
                <a:ea typeface="HSE Sans"/>
                <a:cs typeface="Calibri"/>
              </a:endParaRPr>
            </a:p>
          </p:txBody>
        </p:sp>
        <p:sp>
          <p:nvSpPr>
            <p:cNvPr id="39" name="Text 34">
              <a:extLst>
                <a:ext uri="{FF2B5EF4-FFF2-40B4-BE49-F238E27FC236}">
                  <a16:creationId xmlns:a16="http://schemas.microsoft.com/office/drawing/2014/main" id="{B50B48B6-C6D1-90CD-7443-46BCEB2D8818}"/>
                </a:ext>
              </a:extLst>
            </p:cNvPr>
            <p:cNvSpPr/>
            <p:nvPr/>
          </p:nvSpPr>
          <p:spPr>
            <a:xfrm>
              <a:off x="1957695" y="5873438"/>
              <a:ext cx="83010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Этот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период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характеризуется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переходом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от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монолитных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решений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к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распределенным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системам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и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облачным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1000" i="1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сервисам</a:t>
              </a: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03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3EB29DC1-D5D4-FB41-9E2D-AA4750D0CC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5B6DD1A-BEFA-D842-9B7A-78D7BD1A5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0D369C05-ABA1-BB99-12B7-048F6422300B}"/>
              </a:ext>
            </a:extLst>
          </p:cNvPr>
          <p:cNvSpPr/>
          <p:nvPr/>
        </p:nvSpPr>
        <p:spPr>
          <a:xfrm>
            <a:off x="642730" y="1117774"/>
            <a:ext cx="83010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Эволюция хранения данных (2019-2024)</a:t>
            </a:r>
            <a:endParaRPr lang="en-US" sz="24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617C6B3-B246-D046-41AE-FC77207A1AF8}"/>
              </a:ext>
            </a:extLst>
          </p:cNvPr>
          <p:cNvGrpSpPr/>
          <p:nvPr/>
        </p:nvGrpSpPr>
        <p:grpSpPr>
          <a:xfrm>
            <a:off x="1945481" y="1673915"/>
            <a:ext cx="8301038" cy="4284613"/>
            <a:chOff x="642730" y="1673915"/>
            <a:chExt cx="8301038" cy="4284613"/>
          </a:xfrm>
        </p:grpSpPr>
        <p:sp>
          <p:nvSpPr>
            <p:cNvPr id="13" name="Shape 1">
              <a:extLst>
                <a:ext uri="{FF2B5EF4-FFF2-40B4-BE49-F238E27FC236}">
                  <a16:creationId xmlns:a16="http://schemas.microsoft.com/office/drawing/2014/main" id="{F4B0FBF8-D29A-AFD4-5290-FAF8E680647D}"/>
                </a:ext>
              </a:extLst>
            </p:cNvPr>
            <p:cNvSpPr/>
            <p:nvPr/>
          </p:nvSpPr>
          <p:spPr>
            <a:xfrm>
              <a:off x="642730" y="1673915"/>
              <a:ext cx="8229600" cy="272176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14" name="Text 2">
              <a:extLst>
                <a:ext uri="{FF2B5EF4-FFF2-40B4-BE49-F238E27FC236}">
                  <a16:creationId xmlns:a16="http://schemas.microsoft.com/office/drawing/2014/main" id="{C29BEE87-B1B7-2EF7-E606-C0741C056BFB}"/>
                </a:ext>
              </a:extLst>
            </p:cNvPr>
            <p:cNvSpPr/>
            <p:nvPr/>
          </p:nvSpPr>
          <p:spPr>
            <a:xfrm>
              <a:off x="871330" y="1924482"/>
              <a:ext cx="78438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Эра Data Lakehouse и AI-революции</a:t>
              </a:r>
              <a:endParaRPr lang="en-US" sz="1200" dirty="0"/>
            </a:p>
          </p:txBody>
        </p:sp>
        <p:sp>
          <p:nvSpPr>
            <p:cNvPr id="15" name="Text 3">
              <a:extLst>
                <a:ext uri="{FF2B5EF4-FFF2-40B4-BE49-F238E27FC236}">
                  <a16:creationId xmlns:a16="http://schemas.microsoft.com/office/drawing/2014/main" id="{766DE6F2-56B9-9CE2-E45F-352496E9F7AA}"/>
                </a:ext>
              </a:extLst>
            </p:cNvPr>
            <p:cNvSpPr/>
            <p:nvPr/>
          </p:nvSpPr>
          <p:spPr>
            <a:xfrm>
              <a:off x="1035636" y="2311346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2019</a:t>
              </a:r>
              <a:endParaRPr lang="en-US" sz="1000" dirty="0"/>
            </a:p>
          </p:txBody>
        </p:sp>
        <p:sp>
          <p:nvSpPr>
            <p:cNvPr id="16" name="Text 4">
              <a:extLst>
                <a:ext uri="{FF2B5EF4-FFF2-40B4-BE49-F238E27FC236}">
                  <a16:creationId xmlns:a16="http://schemas.microsoft.com/office/drawing/2014/main" id="{F56C4CB1-68B3-DBA1-0529-D4C711C41C60}"/>
                </a:ext>
              </a:extLst>
            </p:cNvPr>
            <p:cNvSpPr/>
            <p:nvPr/>
          </p:nvSpPr>
          <p:spPr>
            <a:xfrm>
              <a:off x="1035636" y="2482796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Databricks представляет концепцию Data Lakehouse</a:t>
              </a:r>
              <a:endParaRPr lang="en-US" sz="1000" dirty="0"/>
            </a:p>
          </p:txBody>
        </p:sp>
        <p:sp>
          <p:nvSpPr>
            <p:cNvPr id="17" name="Text 5">
              <a:extLst>
                <a:ext uri="{FF2B5EF4-FFF2-40B4-BE49-F238E27FC236}">
                  <a16:creationId xmlns:a16="http://schemas.microsoft.com/office/drawing/2014/main" id="{11D86CD0-3D7A-5D3B-CB9B-177C25F5998B}"/>
                </a:ext>
              </a:extLst>
            </p:cNvPr>
            <p:cNvSpPr/>
            <p:nvPr/>
          </p:nvSpPr>
          <p:spPr>
            <a:xfrm>
              <a:off x="5007561" y="2311346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2020</a:t>
              </a:r>
              <a:endParaRPr lang="en-US" sz="1000" dirty="0"/>
            </a:p>
          </p:txBody>
        </p:sp>
        <p:sp>
          <p:nvSpPr>
            <p:cNvPr id="18" name="Text 6">
              <a:extLst>
                <a:ext uri="{FF2B5EF4-FFF2-40B4-BE49-F238E27FC236}">
                  <a16:creationId xmlns:a16="http://schemas.microsoft.com/office/drawing/2014/main" id="{CA636B2D-3A3D-13BD-3BA4-55DA4174A8A1}"/>
                </a:ext>
              </a:extLst>
            </p:cNvPr>
            <p:cNvSpPr/>
            <p:nvPr/>
          </p:nvSpPr>
          <p:spPr>
            <a:xfrm>
              <a:off x="5007561" y="2482796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Пандемия ускоряет цифровизацию, Snowflake IPO ($3.4 млрд)</a:t>
              </a:r>
              <a:endParaRPr lang="en-US" sz="1000" dirty="0"/>
            </a:p>
          </p:txBody>
        </p:sp>
        <p:sp>
          <p:nvSpPr>
            <p:cNvPr id="19" name="Text 7">
              <a:extLst>
                <a:ext uri="{FF2B5EF4-FFF2-40B4-BE49-F238E27FC236}">
                  <a16:creationId xmlns:a16="http://schemas.microsoft.com/office/drawing/2014/main" id="{8D428CAC-126F-530A-E7F4-2FBB246C19BF}"/>
                </a:ext>
              </a:extLst>
            </p:cNvPr>
            <p:cNvSpPr/>
            <p:nvPr/>
          </p:nvSpPr>
          <p:spPr>
            <a:xfrm>
              <a:off x="1035636" y="2990002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2021</a:t>
              </a:r>
              <a:endParaRPr lang="en-US" sz="1000" dirty="0"/>
            </a:p>
          </p:txBody>
        </p:sp>
        <p:sp>
          <p:nvSpPr>
            <p:cNvPr id="20" name="Text 8">
              <a:extLst>
                <a:ext uri="{FF2B5EF4-FFF2-40B4-BE49-F238E27FC236}">
                  <a16:creationId xmlns:a16="http://schemas.microsoft.com/office/drawing/2014/main" id="{5A632818-6F6B-67B2-2814-E7F8592560A3}"/>
                </a:ext>
              </a:extLst>
            </p:cNvPr>
            <p:cNvSpPr/>
            <p:nvPr/>
          </p:nvSpPr>
          <p:spPr>
            <a:xfrm>
              <a:off x="1035636" y="3161452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dbt революционизирует ELT, развитие modern data stack</a:t>
              </a:r>
              <a:endParaRPr lang="en-US" sz="1000" dirty="0"/>
            </a:p>
          </p:txBody>
        </p:sp>
        <p:sp>
          <p:nvSpPr>
            <p:cNvPr id="21" name="Text 9">
              <a:extLst>
                <a:ext uri="{FF2B5EF4-FFF2-40B4-BE49-F238E27FC236}">
                  <a16:creationId xmlns:a16="http://schemas.microsoft.com/office/drawing/2014/main" id="{BFF11EAE-0938-E568-5BCA-8433BCFE3435}"/>
                </a:ext>
              </a:extLst>
            </p:cNvPr>
            <p:cNvSpPr/>
            <p:nvPr/>
          </p:nvSpPr>
          <p:spPr>
            <a:xfrm>
              <a:off x="5007561" y="2990002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2022</a:t>
              </a:r>
              <a:endParaRPr lang="en-US" sz="1000" dirty="0"/>
            </a:p>
          </p:txBody>
        </p:sp>
        <p:sp>
          <p:nvSpPr>
            <p:cNvPr id="22" name="Text 10">
              <a:extLst>
                <a:ext uri="{FF2B5EF4-FFF2-40B4-BE49-F238E27FC236}">
                  <a16:creationId xmlns:a16="http://schemas.microsoft.com/office/drawing/2014/main" id="{FDA064CE-EF77-61D3-ABD4-B260B1201DAA}"/>
                </a:ext>
              </a:extLst>
            </p:cNvPr>
            <p:cNvSpPr/>
            <p:nvPr/>
          </p:nvSpPr>
          <p:spPr>
            <a:xfrm>
              <a:off x="5007561" y="3161452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ChatGPT создает спрос на векторные БД</a:t>
              </a:r>
              <a:endParaRPr lang="en-US" sz="1000" dirty="0"/>
            </a:p>
          </p:txBody>
        </p:sp>
        <p:sp>
          <p:nvSpPr>
            <p:cNvPr id="23" name="Text 11">
              <a:extLst>
                <a:ext uri="{FF2B5EF4-FFF2-40B4-BE49-F238E27FC236}">
                  <a16:creationId xmlns:a16="http://schemas.microsoft.com/office/drawing/2014/main" id="{5724A6E4-1A3D-B9FC-11B3-C57D0B3662A7}"/>
                </a:ext>
              </a:extLst>
            </p:cNvPr>
            <p:cNvSpPr/>
            <p:nvPr/>
          </p:nvSpPr>
          <p:spPr>
            <a:xfrm>
              <a:off x="1035636" y="3668659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2023</a:t>
              </a:r>
              <a:endParaRPr lang="en-US" sz="1000" dirty="0"/>
            </a:p>
          </p:txBody>
        </p:sp>
        <p:sp>
          <p:nvSpPr>
            <p:cNvPr id="24" name="Text 12">
              <a:extLst>
                <a:ext uri="{FF2B5EF4-FFF2-40B4-BE49-F238E27FC236}">
                  <a16:creationId xmlns:a16="http://schemas.microsoft.com/office/drawing/2014/main" id="{B08D483A-36F8-D4F8-1748-9EE9AF7FE2A6}"/>
                </a:ext>
              </a:extLst>
            </p:cNvPr>
            <p:cNvSpPr/>
            <p:nvPr/>
          </p:nvSpPr>
          <p:spPr>
            <a:xfrm>
              <a:off x="1035636" y="3831328"/>
              <a:ext cx="3707606" cy="1714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9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LLM и RAG архитектуры, PostgreSQL pgvector</a:t>
              </a:r>
              <a:endParaRPr lang="en-US" sz="900" dirty="0"/>
            </a:p>
          </p:txBody>
        </p:sp>
        <p:sp>
          <p:nvSpPr>
            <p:cNvPr id="25" name="Text 13">
              <a:extLst>
                <a:ext uri="{FF2B5EF4-FFF2-40B4-BE49-F238E27FC236}">
                  <a16:creationId xmlns:a16="http://schemas.microsoft.com/office/drawing/2014/main" id="{49EE5CC2-1762-07E8-C183-18C20073BA75}"/>
                </a:ext>
              </a:extLst>
            </p:cNvPr>
            <p:cNvSpPr/>
            <p:nvPr/>
          </p:nvSpPr>
          <p:spPr>
            <a:xfrm>
              <a:off x="5007561" y="3668659"/>
              <a:ext cx="370760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2024</a:t>
              </a:r>
              <a:endParaRPr lang="en-US" sz="1000" dirty="0"/>
            </a:p>
          </p:txBody>
        </p:sp>
        <p:sp>
          <p:nvSpPr>
            <p:cNvPr id="26" name="Text 14">
              <a:extLst>
                <a:ext uri="{FF2B5EF4-FFF2-40B4-BE49-F238E27FC236}">
                  <a16:creationId xmlns:a16="http://schemas.microsoft.com/office/drawing/2014/main" id="{45401151-8801-1B53-0F96-648094BD1B31}"/>
                </a:ext>
              </a:extLst>
            </p:cNvPr>
            <p:cNvSpPr/>
            <p:nvPr/>
          </p:nvSpPr>
          <p:spPr>
            <a:xfrm>
              <a:off x="5007561" y="3831328"/>
              <a:ext cx="3707606" cy="1714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9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Массовое внедрение векторных БД, real-time OLAP</a:t>
              </a:r>
              <a:endParaRPr lang="en-US" sz="900" dirty="0"/>
            </a:p>
          </p:txBody>
        </p:sp>
        <p:sp>
          <p:nvSpPr>
            <p:cNvPr id="27" name="Shape 15">
              <a:extLst>
                <a:ext uri="{FF2B5EF4-FFF2-40B4-BE49-F238E27FC236}">
                  <a16:creationId xmlns:a16="http://schemas.microsoft.com/office/drawing/2014/main" id="{11F73B99-99CB-FE3D-9365-EA5445E29165}"/>
                </a:ext>
              </a:extLst>
            </p:cNvPr>
            <p:cNvSpPr/>
            <p:nvPr/>
          </p:nvSpPr>
          <p:spPr>
            <a:xfrm>
              <a:off x="2191696" y="4624284"/>
              <a:ext cx="5131668" cy="94297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  <p:pic>
          <p:nvPicPr>
            <p:cNvPr id="28" name="Image 2" descr="preencoded.png">
              <a:extLst>
                <a:ext uri="{FF2B5EF4-FFF2-40B4-BE49-F238E27FC236}">
                  <a16:creationId xmlns:a16="http://schemas.microsoft.com/office/drawing/2014/main" id="{8E3BFECD-E65A-B99F-0E28-1AD08B459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8177" y="4795734"/>
              <a:ext cx="300038" cy="342900"/>
            </a:xfrm>
            <a:prstGeom prst="rect">
              <a:avLst/>
            </a:prstGeom>
          </p:spPr>
        </p:pic>
        <p:sp>
          <p:nvSpPr>
            <p:cNvPr id="29" name="Text 16">
              <a:extLst>
                <a:ext uri="{FF2B5EF4-FFF2-40B4-BE49-F238E27FC236}">
                  <a16:creationId xmlns:a16="http://schemas.microsoft.com/office/drawing/2014/main" id="{F5FA1D2E-BA09-3D75-D2B6-65DD1DEEE90E}"/>
                </a:ext>
              </a:extLst>
            </p:cNvPr>
            <p:cNvSpPr/>
            <p:nvPr/>
          </p:nvSpPr>
          <p:spPr>
            <a:xfrm>
              <a:off x="2358931" y="5233140"/>
              <a:ext cx="1049967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Традиционные БД</a:t>
              </a:r>
              <a:endParaRPr lang="en-US" sz="1000" dirty="0"/>
            </a:p>
          </p:txBody>
        </p:sp>
        <p:pic>
          <p:nvPicPr>
            <p:cNvPr id="30" name="Image 3" descr="preencoded.png">
              <a:extLst>
                <a:ext uri="{FF2B5EF4-FFF2-40B4-BE49-F238E27FC236}">
                  <a16:creationId xmlns:a16="http://schemas.microsoft.com/office/drawing/2014/main" id="{44CDB893-7B41-D0B8-D71B-D094DF15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1845" y="4988615"/>
              <a:ext cx="187523" cy="214313"/>
            </a:xfrm>
            <a:prstGeom prst="rect">
              <a:avLst/>
            </a:prstGeom>
          </p:spPr>
        </p:pic>
        <p:pic>
          <p:nvPicPr>
            <p:cNvPr id="31" name="Image 4" descr="preencoded.png">
              <a:extLst>
                <a:ext uri="{FF2B5EF4-FFF2-40B4-BE49-F238E27FC236}">
                  <a16:creationId xmlns:a16="http://schemas.microsoft.com/office/drawing/2014/main" id="{38A89CDB-FFDF-5213-603D-4C9E9771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1927" y="4795734"/>
              <a:ext cx="428625" cy="342900"/>
            </a:xfrm>
            <a:prstGeom prst="rect">
              <a:avLst/>
            </a:prstGeom>
          </p:spPr>
        </p:pic>
        <p:sp>
          <p:nvSpPr>
            <p:cNvPr id="32" name="Text 17">
              <a:extLst>
                <a:ext uri="{FF2B5EF4-FFF2-40B4-BE49-F238E27FC236}">
                  <a16:creationId xmlns:a16="http://schemas.microsoft.com/office/drawing/2014/main" id="{57FAB698-2008-D5AD-3FCC-3814F97ED811}"/>
                </a:ext>
              </a:extLst>
            </p:cNvPr>
            <p:cNvSpPr/>
            <p:nvPr/>
          </p:nvSpPr>
          <p:spPr>
            <a:xfrm>
              <a:off x="3986405" y="5233140"/>
              <a:ext cx="1231106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Облачные хранилища</a:t>
              </a:r>
              <a:endParaRPr lang="en-US" sz="1000" dirty="0"/>
            </a:p>
          </p:txBody>
        </p:sp>
        <p:pic>
          <p:nvPicPr>
            <p:cNvPr id="33" name="Image 5" descr="preencoded.png">
              <a:extLst>
                <a:ext uri="{FF2B5EF4-FFF2-40B4-BE49-F238E27FC236}">
                  <a16:creationId xmlns:a16="http://schemas.microsoft.com/office/drawing/2014/main" id="{654C06A2-D1BE-E319-0AB9-B0C3F29D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83110" y="4988615"/>
              <a:ext cx="187523" cy="214313"/>
            </a:xfrm>
            <a:prstGeom prst="rect">
              <a:avLst/>
            </a:prstGeom>
          </p:spPr>
        </p:pic>
        <p:pic>
          <p:nvPicPr>
            <p:cNvPr id="34" name="Image 6" descr="preencoded.png">
              <a:extLst>
                <a:ext uri="{FF2B5EF4-FFF2-40B4-BE49-F238E27FC236}">
                  <a16:creationId xmlns:a16="http://schemas.microsoft.com/office/drawing/2014/main" id="{CA2BFF30-39FD-5185-420E-9317EDC6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4124" y="4795734"/>
              <a:ext cx="342900" cy="342900"/>
            </a:xfrm>
            <a:prstGeom prst="rect">
              <a:avLst/>
            </a:prstGeom>
          </p:spPr>
        </p:pic>
        <p:sp>
          <p:nvSpPr>
            <p:cNvPr id="35" name="Text 18">
              <a:extLst>
                <a:ext uri="{FF2B5EF4-FFF2-40B4-BE49-F238E27FC236}">
                  <a16:creationId xmlns:a16="http://schemas.microsoft.com/office/drawing/2014/main" id="{13ECC1AE-F650-FD5A-263F-B8A6340A2A73}"/>
                </a:ext>
              </a:extLst>
            </p:cNvPr>
            <p:cNvSpPr/>
            <p:nvPr/>
          </p:nvSpPr>
          <p:spPr>
            <a:xfrm>
              <a:off x="5799234" y="5156196"/>
              <a:ext cx="1424118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AI-оптимизированные БД</a:t>
              </a:r>
              <a:endParaRPr lang="en-US" sz="1000" dirty="0"/>
            </a:p>
          </p:txBody>
        </p:sp>
        <p:sp>
          <p:nvSpPr>
            <p:cNvPr id="36" name="Text 19">
              <a:extLst>
                <a:ext uri="{FF2B5EF4-FFF2-40B4-BE49-F238E27FC236}">
                  <a16:creationId xmlns:a16="http://schemas.microsoft.com/office/drawing/2014/main" id="{1819D8D4-5E4A-3289-AD62-97ACE567BE47}"/>
                </a:ext>
              </a:extLst>
            </p:cNvPr>
            <p:cNvSpPr/>
            <p:nvPr/>
          </p:nvSpPr>
          <p:spPr>
            <a:xfrm>
              <a:off x="642730" y="5804640"/>
              <a:ext cx="83010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i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Данные становятся основой для AI-приложений, требуя новых специализированных решений.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14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C554-5730-D595-4819-0FCE9A69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A81BD48-AD2B-237E-86A7-C98EFF967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A61FEE-23A6-F015-7399-FCF75AF29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8A049D-D12B-7D54-A001-6BD79124C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B2031AE6-5BCE-9E7F-080E-BC9A348FA697}"/>
              </a:ext>
            </a:extLst>
          </p:cNvPr>
          <p:cNvSpPr/>
          <p:nvPr/>
        </p:nvSpPr>
        <p:spPr>
          <a:xfrm>
            <a:off x="589780" y="2223363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F75EEDE5-FCFD-7C45-9F99-03621A325698}"/>
              </a:ext>
            </a:extLst>
          </p:cNvPr>
          <p:cNvSpPr/>
          <p:nvPr/>
        </p:nvSpPr>
        <p:spPr>
          <a:xfrm>
            <a:off x="761230" y="2394813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FCF600CC-A38B-C71B-2F91-2BE8BB429940}"/>
              </a:ext>
            </a:extLst>
          </p:cNvPr>
          <p:cNvSpPr/>
          <p:nvPr/>
        </p:nvSpPr>
        <p:spPr>
          <a:xfrm>
            <a:off x="1218429" y="2473930"/>
            <a:ext cx="1895123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Структурированные</a:t>
            </a:r>
            <a:endParaRPr lang="en-US" sz="12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DEA9257-99BA-3267-7B43-7FF7CC8945D7}"/>
              </a:ext>
            </a:extLst>
          </p:cNvPr>
          <p:cNvSpPr/>
          <p:nvPr/>
        </p:nvSpPr>
        <p:spPr>
          <a:xfrm>
            <a:off x="761230" y="2869574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Данные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четкой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схемой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фиксированной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структурой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(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таблицы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реляционные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БД)</a:t>
            </a:r>
            <a:endParaRPr lang="en-US" sz="1000" dirty="0"/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77B63329-25F1-7CFB-6BB5-11FC30915572}"/>
              </a:ext>
            </a:extLst>
          </p:cNvPr>
          <p:cNvSpPr/>
          <p:nvPr/>
        </p:nvSpPr>
        <p:spPr>
          <a:xfrm>
            <a:off x="589780" y="3573988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id="{6EF562E4-BCAF-14CF-5943-2B6E79726843}"/>
              </a:ext>
            </a:extLst>
          </p:cNvPr>
          <p:cNvSpPr/>
          <p:nvPr/>
        </p:nvSpPr>
        <p:spPr>
          <a:xfrm>
            <a:off x="761230" y="3745438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550A8414-74AB-59A8-33EE-6CDCCF332C12}"/>
              </a:ext>
            </a:extLst>
          </p:cNvPr>
          <p:cNvSpPr/>
          <p:nvPr/>
        </p:nvSpPr>
        <p:spPr>
          <a:xfrm>
            <a:off x="1218430" y="3824555"/>
            <a:ext cx="1677834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Полуструктурированные</a:t>
            </a:r>
            <a:endParaRPr lang="ru-RU" sz="1200" b="1" dirty="0">
              <a:solidFill>
                <a:srgbClr val="003399"/>
              </a:solidFill>
              <a:latin typeface="HSE Sans" pitchFamily="34" charset="0"/>
              <a:ea typeface="HSE Sans" pitchFamily="34" charset="-122"/>
              <a:cs typeface="HSE Sans" pitchFamily="34" charset="-120"/>
            </a:endParaRPr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15C4669A-7E7B-BC1F-69C2-A81E1A5C77E3}"/>
              </a:ext>
            </a:extLst>
          </p:cNvPr>
          <p:cNvSpPr/>
          <p:nvPr/>
        </p:nvSpPr>
        <p:spPr>
          <a:xfrm>
            <a:off x="732655" y="4211420"/>
            <a:ext cx="3729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Данные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гибкой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схемой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(JSON, XML, NoSQL </a:t>
            </a:r>
            <a:r>
              <a:rPr lang="en-US" sz="1000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документы</a:t>
            </a: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)</a:t>
            </a:r>
            <a:endParaRPr lang="en-US" sz="1000" dirty="0"/>
          </a:p>
        </p:txBody>
      </p:sp>
      <p:sp>
        <p:nvSpPr>
          <p:cNvPr id="20" name="Shape 14">
            <a:extLst>
              <a:ext uri="{FF2B5EF4-FFF2-40B4-BE49-F238E27FC236}">
                <a16:creationId xmlns:a16="http://schemas.microsoft.com/office/drawing/2014/main" id="{5B3E66FF-F9E0-D6F2-8E2A-723A5C926C6B}"/>
              </a:ext>
            </a:extLst>
          </p:cNvPr>
          <p:cNvSpPr/>
          <p:nvPr/>
        </p:nvSpPr>
        <p:spPr>
          <a:xfrm>
            <a:off x="589780" y="4919187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Shape 15">
            <a:extLst>
              <a:ext uri="{FF2B5EF4-FFF2-40B4-BE49-F238E27FC236}">
                <a16:creationId xmlns:a16="http://schemas.microsoft.com/office/drawing/2014/main" id="{8410018C-96DB-14D9-2057-B21D67E94D59}"/>
              </a:ext>
            </a:extLst>
          </p:cNvPr>
          <p:cNvSpPr/>
          <p:nvPr/>
        </p:nvSpPr>
        <p:spPr>
          <a:xfrm>
            <a:off x="761230" y="5090637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3" name="Text 16">
            <a:extLst>
              <a:ext uri="{FF2B5EF4-FFF2-40B4-BE49-F238E27FC236}">
                <a16:creationId xmlns:a16="http://schemas.microsoft.com/office/drawing/2014/main" id="{6C214E59-25FB-A419-B13A-0DCBB2ABEFBA}"/>
              </a:ext>
            </a:extLst>
          </p:cNvPr>
          <p:cNvSpPr/>
          <p:nvPr/>
        </p:nvSpPr>
        <p:spPr>
          <a:xfrm>
            <a:off x="1218429" y="5169754"/>
            <a:ext cx="1513603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Неструктурированные</a:t>
            </a:r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53825BE7-F9BA-850E-898C-8F1FEEFEB359}"/>
              </a:ext>
            </a:extLst>
          </p:cNvPr>
          <p:cNvSpPr/>
          <p:nvPr/>
        </p:nvSpPr>
        <p:spPr>
          <a:xfrm>
            <a:off x="761230" y="5565398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Данные без определенной структуры (текст, изображения, видео, аудио)</a:t>
            </a:r>
          </a:p>
        </p:txBody>
      </p:sp>
      <p:sp>
        <p:nvSpPr>
          <p:cNvPr id="35" name="Заголовок 2">
            <a:extLst>
              <a:ext uri="{FF2B5EF4-FFF2-40B4-BE49-F238E27FC236}">
                <a16:creationId xmlns:a16="http://schemas.microsoft.com/office/drawing/2014/main" id="{AB73776E-0DF8-258A-3E31-295E0F130084}"/>
              </a:ext>
            </a:extLst>
          </p:cNvPr>
          <p:cNvSpPr>
            <a:spLocks noGrp="1"/>
          </p:cNvSpPr>
          <p:nvPr/>
        </p:nvSpPr>
        <p:spPr>
          <a:xfrm>
            <a:off x="562748" y="1446338"/>
            <a:ext cx="524556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Типы и источники данных</a:t>
            </a:r>
          </a:p>
        </p:txBody>
      </p:sp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46032542-81F6-280F-BB5B-5C29A4E9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5" y="2489318"/>
            <a:ext cx="171450" cy="171450"/>
          </a:xfrm>
          <a:prstGeom prst="rect">
            <a:avLst/>
          </a:prstGeom>
        </p:spPr>
      </p:pic>
      <p:pic>
        <p:nvPicPr>
          <p:cNvPr id="7" name="Image 3" descr="preencoded.png">
            <a:extLst>
              <a:ext uri="{FF2B5EF4-FFF2-40B4-BE49-F238E27FC236}">
                <a16:creationId xmlns:a16="http://schemas.microsoft.com/office/drawing/2014/main" id="{60B062F2-2F1E-3A8C-2E56-00475B5B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3" y="3823562"/>
            <a:ext cx="214313" cy="171450"/>
          </a:xfrm>
          <a:prstGeom prst="rect">
            <a:avLst/>
          </a:prstGeom>
        </p:spPr>
      </p:pic>
      <p:pic>
        <p:nvPicPr>
          <p:cNvPr id="13" name="Image 4" descr="preencoded.png">
            <a:extLst>
              <a:ext uri="{FF2B5EF4-FFF2-40B4-BE49-F238E27FC236}">
                <a16:creationId xmlns:a16="http://schemas.microsoft.com/office/drawing/2014/main" id="{C2C42633-F406-CC32-3CD5-DFB2E39E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86" y="5182970"/>
            <a:ext cx="128588" cy="171450"/>
          </a:xfrm>
          <a:prstGeom prst="rect">
            <a:avLst/>
          </a:prstGeom>
        </p:spPr>
      </p:pic>
      <p:sp>
        <p:nvSpPr>
          <p:cNvPr id="19" name="Text 1">
            <a:extLst>
              <a:ext uri="{FF2B5EF4-FFF2-40B4-BE49-F238E27FC236}">
                <a16:creationId xmlns:a16="http://schemas.microsoft.com/office/drawing/2014/main" id="{74D8ADF7-FECD-02F8-A90A-D572C19BD476}"/>
              </a:ext>
            </a:extLst>
          </p:cNvPr>
          <p:cNvSpPr/>
          <p:nvPr/>
        </p:nvSpPr>
        <p:spPr>
          <a:xfrm>
            <a:off x="591322" y="1932117"/>
            <a:ext cx="1502082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Типы данных:</a:t>
            </a:r>
            <a:endParaRPr lang="en-US" sz="1200" dirty="0"/>
          </a:p>
        </p:txBody>
      </p:sp>
      <p:pic>
        <p:nvPicPr>
          <p:cNvPr id="31" name="Рисунок 30" descr="Изображение выглядит как Шрифт, текст, графическая встав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AD4280-D626-7C45-B86D-683681969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768" y="2391585"/>
            <a:ext cx="5261709" cy="35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00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3056-B17E-EB4D-DC51-E333BE036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41E1498-3710-1EEF-3E73-2521340FB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DB8D65-680D-B393-B9E9-FBFAF88A10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B5CB72-C472-3FE9-7814-0F264C3D3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152BD35E-F5C3-9979-A507-89320D0B869C}"/>
              </a:ext>
            </a:extLst>
          </p:cNvPr>
          <p:cNvSpPr/>
          <p:nvPr/>
        </p:nvSpPr>
        <p:spPr>
          <a:xfrm>
            <a:off x="595312" y="1449117"/>
            <a:ext cx="4170037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Структурированные данные</a:t>
            </a:r>
            <a:endParaRPr lang="en-US" sz="2400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7FA55D86-0434-F280-984F-8CB663EB5425}"/>
              </a:ext>
            </a:extLst>
          </p:cNvPr>
          <p:cNvSpPr/>
          <p:nvPr/>
        </p:nvSpPr>
        <p:spPr>
          <a:xfrm>
            <a:off x="666750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3017725B-8F6D-5F8F-4706-37A534FF4184}"/>
              </a:ext>
            </a:extLst>
          </p:cNvPr>
          <p:cNvSpPr/>
          <p:nvPr/>
        </p:nvSpPr>
        <p:spPr>
          <a:xfrm>
            <a:off x="838200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Что это такое:</a:t>
            </a:r>
            <a:endParaRPr lang="en-US" sz="12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CCAA9D42-B9A3-AB67-9D9F-6D48929D22AB}"/>
              </a:ext>
            </a:extLst>
          </p:cNvPr>
          <p:cNvSpPr/>
          <p:nvPr/>
        </p:nvSpPr>
        <p:spPr>
          <a:xfrm>
            <a:off x="3862692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9E676A0D-5783-9579-F62D-FF3922A6AA11}"/>
              </a:ext>
            </a:extLst>
          </p:cNvPr>
          <p:cNvSpPr/>
          <p:nvPr/>
        </p:nvSpPr>
        <p:spPr>
          <a:xfrm>
            <a:off x="4034142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Примеры:</a:t>
            </a:r>
            <a:endParaRPr lang="en-US" sz="1200" dirty="0"/>
          </a:p>
        </p:txBody>
      </p:sp>
      <p:sp>
        <p:nvSpPr>
          <p:cNvPr id="25" name="Shape 14">
            <a:extLst>
              <a:ext uri="{FF2B5EF4-FFF2-40B4-BE49-F238E27FC236}">
                <a16:creationId xmlns:a16="http://schemas.microsoft.com/office/drawing/2014/main" id="{B0729428-2B06-22DB-1998-27F03DA1DF7B}"/>
              </a:ext>
            </a:extLst>
          </p:cNvPr>
          <p:cNvSpPr/>
          <p:nvPr/>
        </p:nvSpPr>
        <p:spPr>
          <a:xfrm>
            <a:off x="7292097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1ADDB8A3-3C14-DA79-A6D6-69913462ADF2}"/>
              </a:ext>
            </a:extLst>
          </p:cNvPr>
          <p:cNvSpPr/>
          <p:nvPr/>
        </p:nvSpPr>
        <p:spPr>
          <a:xfrm>
            <a:off x="7463546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Преимущества для бизнеса:</a:t>
            </a:r>
            <a:endParaRPr lang="en-US" sz="1200" dirty="0"/>
          </a:p>
        </p:txBody>
      </p:sp>
      <p:sp>
        <p:nvSpPr>
          <p:cNvPr id="34" name="Text 20">
            <a:extLst>
              <a:ext uri="{FF2B5EF4-FFF2-40B4-BE49-F238E27FC236}">
                <a16:creationId xmlns:a16="http://schemas.microsoft.com/office/drawing/2014/main" id="{18688095-BAF3-38FA-4021-89E2DCB0373F}"/>
              </a:ext>
            </a:extLst>
          </p:cNvPr>
          <p:cNvSpPr/>
          <p:nvPr/>
        </p:nvSpPr>
        <p:spPr>
          <a:xfrm>
            <a:off x="666750" y="4255675"/>
            <a:ext cx="79581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Пример:</a:t>
            </a:r>
          </a:p>
        </p:txBody>
      </p:sp>
      <p:pic>
        <p:nvPicPr>
          <p:cNvPr id="116" name="Image 2" descr="preencoded.png">
            <a:extLst>
              <a:ext uri="{FF2B5EF4-FFF2-40B4-BE49-F238E27FC236}">
                <a16:creationId xmlns:a16="http://schemas.microsoft.com/office/drawing/2014/main" id="{EDF438C6-D8C8-FFC7-9538-0E294C10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542058"/>
            <a:ext cx="114300" cy="114300"/>
          </a:xfrm>
          <a:prstGeom prst="rect">
            <a:avLst/>
          </a:prstGeom>
        </p:spPr>
      </p:pic>
      <p:sp>
        <p:nvSpPr>
          <p:cNvPr id="117" name="Text 4">
            <a:extLst>
              <a:ext uri="{FF2B5EF4-FFF2-40B4-BE49-F238E27FC236}">
                <a16:creationId xmlns:a16="http://schemas.microsoft.com/office/drawing/2014/main" id="{B6E4B43A-417D-32FF-3DDD-D9AAE9419062}"/>
              </a:ext>
            </a:extLst>
          </p:cNvPr>
          <p:cNvSpPr/>
          <p:nvPr/>
        </p:nvSpPr>
        <p:spPr>
          <a:xfrm>
            <a:off x="1009649" y="2513483"/>
            <a:ext cx="792007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Чёткая схема</a:t>
            </a:r>
            <a:endParaRPr lang="en-US" sz="900" dirty="0"/>
          </a:p>
        </p:txBody>
      </p:sp>
      <p:pic>
        <p:nvPicPr>
          <p:cNvPr id="118" name="Image 3" descr="preencoded.png">
            <a:extLst>
              <a:ext uri="{FF2B5EF4-FFF2-40B4-BE49-F238E27FC236}">
                <a16:creationId xmlns:a16="http://schemas.microsoft.com/office/drawing/2014/main" id="{82FBAAAC-F95F-38FB-5040-23EA6E2EB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19" y="2869960"/>
            <a:ext cx="114300" cy="114300"/>
          </a:xfrm>
          <a:prstGeom prst="rect">
            <a:avLst/>
          </a:prstGeom>
        </p:spPr>
      </p:pic>
      <p:sp>
        <p:nvSpPr>
          <p:cNvPr id="119" name="Text 5">
            <a:extLst>
              <a:ext uri="{FF2B5EF4-FFF2-40B4-BE49-F238E27FC236}">
                <a16:creationId xmlns:a16="http://schemas.microsoft.com/office/drawing/2014/main" id="{2AE248F8-96D9-3DF1-0231-1C5BFC249C38}"/>
              </a:ext>
            </a:extLst>
          </p:cNvPr>
          <p:cNvSpPr/>
          <p:nvPr/>
        </p:nvSpPr>
        <p:spPr>
          <a:xfrm>
            <a:off x="1023936" y="2750446"/>
            <a:ext cx="218598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Фиксированная структура: строки и столбцы</a:t>
            </a:r>
            <a:endParaRPr lang="en-US" sz="900" dirty="0"/>
          </a:p>
        </p:txBody>
      </p:sp>
      <p:pic>
        <p:nvPicPr>
          <p:cNvPr id="120" name="Image 4" descr="preencoded.png">
            <a:extLst>
              <a:ext uri="{FF2B5EF4-FFF2-40B4-BE49-F238E27FC236}">
                <a16:creationId xmlns:a16="http://schemas.microsoft.com/office/drawing/2014/main" id="{438E6024-0890-4040-7D4C-189354C94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207690"/>
            <a:ext cx="114300" cy="114300"/>
          </a:xfrm>
          <a:prstGeom prst="rect">
            <a:avLst/>
          </a:prstGeom>
        </p:spPr>
      </p:pic>
      <p:sp>
        <p:nvSpPr>
          <p:cNvPr id="121" name="Text 6">
            <a:extLst>
              <a:ext uri="{FF2B5EF4-FFF2-40B4-BE49-F238E27FC236}">
                <a16:creationId xmlns:a16="http://schemas.microsoft.com/office/drawing/2014/main" id="{B600E345-E0EF-FA8F-96AF-7C50EABF19AF}"/>
              </a:ext>
            </a:extLst>
          </p:cNvPr>
          <p:cNvSpPr/>
          <p:nvPr/>
        </p:nvSpPr>
        <p:spPr>
          <a:xfrm>
            <a:off x="1009649" y="3179115"/>
            <a:ext cx="218598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Заданные типы значений: дата, число, текст, логический признак</a:t>
            </a:r>
            <a:endParaRPr lang="en-US" sz="900" dirty="0"/>
          </a:p>
        </p:txBody>
      </p:sp>
      <p:pic>
        <p:nvPicPr>
          <p:cNvPr id="122" name="Image 5" descr="preencoded.png">
            <a:extLst>
              <a:ext uri="{FF2B5EF4-FFF2-40B4-BE49-F238E27FC236}">
                <a16:creationId xmlns:a16="http://schemas.microsoft.com/office/drawing/2014/main" id="{C540C17E-8D70-62CF-704B-91AE0B593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145" y="2518808"/>
            <a:ext cx="128588" cy="114300"/>
          </a:xfrm>
          <a:prstGeom prst="rect">
            <a:avLst/>
          </a:prstGeom>
        </p:spPr>
      </p:pic>
      <p:sp>
        <p:nvSpPr>
          <p:cNvPr id="123" name="Text 10">
            <a:extLst>
              <a:ext uri="{FF2B5EF4-FFF2-40B4-BE49-F238E27FC236}">
                <a16:creationId xmlns:a16="http://schemas.microsoft.com/office/drawing/2014/main" id="{3F53857B-1451-6297-8BB4-766764A2B543}"/>
              </a:ext>
            </a:extLst>
          </p:cNvPr>
          <p:cNvSpPr/>
          <p:nvPr/>
        </p:nvSpPr>
        <p:spPr>
          <a:xfrm>
            <a:off x="4213141" y="2474636"/>
            <a:ext cx="21717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Таблица заказов: ID заказа, дата, сумма, статус</a:t>
            </a:r>
            <a:endParaRPr lang="en-US" sz="900" dirty="0"/>
          </a:p>
        </p:txBody>
      </p:sp>
      <p:pic>
        <p:nvPicPr>
          <p:cNvPr id="124" name="Image 6" descr="preencoded.png">
            <a:extLst>
              <a:ext uri="{FF2B5EF4-FFF2-40B4-BE49-F238E27FC236}">
                <a16:creationId xmlns:a16="http://schemas.microsoft.com/office/drawing/2014/main" id="{ADB7CA45-1681-7763-8E42-748342360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45" y="2947433"/>
            <a:ext cx="100013" cy="114300"/>
          </a:xfrm>
          <a:prstGeom prst="rect">
            <a:avLst/>
          </a:prstGeom>
        </p:spPr>
      </p:pic>
      <p:sp>
        <p:nvSpPr>
          <p:cNvPr id="125" name="Text 11">
            <a:extLst>
              <a:ext uri="{FF2B5EF4-FFF2-40B4-BE49-F238E27FC236}">
                <a16:creationId xmlns:a16="http://schemas.microsoft.com/office/drawing/2014/main" id="{B85181D5-CFA4-6DD0-4458-05B34A58B34F}"/>
              </a:ext>
            </a:extLst>
          </p:cNvPr>
          <p:cNvSpPr/>
          <p:nvPr/>
        </p:nvSpPr>
        <p:spPr>
          <a:xfrm>
            <a:off x="4203595" y="2898091"/>
            <a:ext cx="220027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Справочник клиентов: ФИО, дата регистрации, номер телефона</a:t>
            </a:r>
            <a:endParaRPr lang="en-US" sz="900" dirty="0"/>
          </a:p>
        </p:txBody>
      </p:sp>
      <p:pic>
        <p:nvPicPr>
          <p:cNvPr id="126" name="Image 7" descr="preencoded.png">
            <a:extLst>
              <a:ext uri="{FF2B5EF4-FFF2-40B4-BE49-F238E27FC236}">
                <a16:creationId xmlns:a16="http://schemas.microsoft.com/office/drawing/2014/main" id="{7CDE4FA4-B2D6-A4EE-B024-436238B54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145" y="3376058"/>
            <a:ext cx="85725" cy="114300"/>
          </a:xfrm>
          <a:prstGeom prst="rect">
            <a:avLst/>
          </a:prstGeom>
        </p:spPr>
      </p:pic>
      <p:sp>
        <p:nvSpPr>
          <p:cNvPr id="127" name="Text 12">
            <a:extLst>
              <a:ext uri="{FF2B5EF4-FFF2-40B4-BE49-F238E27FC236}">
                <a16:creationId xmlns:a16="http://schemas.microsoft.com/office/drawing/2014/main" id="{9BC61AA3-ABDF-75DA-4689-57FD60757F8A}"/>
              </a:ext>
            </a:extLst>
          </p:cNvPr>
          <p:cNvSpPr/>
          <p:nvPr/>
        </p:nvSpPr>
        <p:spPr>
          <a:xfrm>
            <a:off x="4189307" y="3321546"/>
            <a:ext cx="2214563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Бухгалтерские проводки: Счёт дебета, счёт кредита, сумма, дата</a:t>
            </a:r>
            <a:endParaRPr lang="en-US" sz="900" dirty="0"/>
          </a:p>
        </p:txBody>
      </p:sp>
      <p:pic>
        <p:nvPicPr>
          <p:cNvPr id="128" name="Image 8" descr="preencoded.png">
            <a:extLst>
              <a:ext uri="{FF2B5EF4-FFF2-40B4-BE49-F238E27FC236}">
                <a16:creationId xmlns:a16="http://schemas.microsoft.com/office/drawing/2014/main" id="{1B8F2E31-B019-5A33-CD0E-C781A53BB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546" y="2523578"/>
            <a:ext cx="100013" cy="114300"/>
          </a:xfrm>
          <a:prstGeom prst="rect">
            <a:avLst/>
          </a:prstGeom>
        </p:spPr>
      </p:pic>
      <p:sp>
        <p:nvSpPr>
          <p:cNvPr id="129" name="Text 16">
            <a:extLst>
              <a:ext uri="{FF2B5EF4-FFF2-40B4-BE49-F238E27FC236}">
                <a16:creationId xmlns:a16="http://schemas.microsoft.com/office/drawing/2014/main" id="{168FE589-0E55-3074-E91F-A5D561D1474A}"/>
              </a:ext>
            </a:extLst>
          </p:cNvPr>
          <p:cNvSpPr/>
          <p:nvPr/>
        </p:nvSpPr>
        <p:spPr>
          <a:xfrm>
            <a:off x="7620709" y="2495003"/>
            <a:ext cx="172778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Легко хранятся в базах данных</a:t>
            </a:r>
            <a:endParaRPr lang="en-US" sz="900" dirty="0"/>
          </a:p>
        </p:txBody>
      </p:sp>
      <p:pic>
        <p:nvPicPr>
          <p:cNvPr id="130" name="Image 9" descr="preencoded.png">
            <a:extLst>
              <a:ext uri="{FF2B5EF4-FFF2-40B4-BE49-F238E27FC236}">
                <a16:creationId xmlns:a16="http://schemas.microsoft.com/office/drawing/2014/main" id="{9129400F-3047-2F12-8D20-14185249B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3546" y="2780753"/>
            <a:ext cx="114300" cy="114300"/>
          </a:xfrm>
          <a:prstGeom prst="rect">
            <a:avLst/>
          </a:prstGeom>
        </p:spPr>
      </p:pic>
      <p:sp>
        <p:nvSpPr>
          <p:cNvPr id="131" name="Text 17">
            <a:extLst>
              <a:ext uri="{FF2B5EF4-FFF2-40B4-BE49-F238E27FC236}">
                <a16:creationId xmlns:a16="http://schemas.microsoft.com/office/drawing/2014/main" id="{F095045A-2DFA-4BAA-7949-6975D898CB8D}"/>
              </a:ext>
            </a:extLst>
          </p:cNvPr>
          <p:cNvSpPr/>
          <p:nvPr/>
        </p:nvSpPr>
        <p:spPr>
          <a:xfrm>
            <a:off x="7634996" y="2752178"/>
            <a:ext cx="188042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Просты для анализа и отчетности</a:t>
            </a:r>
            <a:endParaRPr lang="en-US" sz="900" dirty="0"/>
          </a:p>
        </p:txBody>
      </p:sp>
      <p:pic>
        <p:nvPicPr>
          <p:cNvPr id="132" name="Image 10" descr="preencoded.png">
            <a:extLst>
              <a:ext uri="{FF2B5EF4-FFF2-40B4-BE49-F238E27FC236}">
                <a16:creationId xmlns:a16="http://schemas.microsoft.com/office/drawing/2014/main" id="{B8454CBC-4CF0-24AA-C52F-0F25831BE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3546" y="3037928"/>
            <a:ext cx="114300" cy="114300"/>
          </a:xfrm>
          <a:prstGeom prst="rect">
            <a:avLst/>
          </a:prstGeom>
        </p:spPr>
      </p:pic>
      <p:sp>
        <p:nvSpPr>
          <p:cNvPr id="133" name="Text 18">
            <a:extLst>
              <a:ext uri="{FF2B5EF4-FFF2-40B4-BE49-F238E27FC236}">
                <a16:creationId xmlns:a16="http://schemas.microsoft.com/office/drawing/2014/main" id="{23441006-A61D-EC74-16A2-0EB73BE046AA}"/>
              </a:ext>
            </a:extLst>
          </p:cNvPr>
          <p:cNvSpPr/>
          <p:nvPr/>
        </p:nvSpPr>
        <p:spPr>
          <a:xfrm>
            <a:off x="7634996" y="3009353"/>
            <a:ext cx="1957611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Поддерживают строгую валидацию</a:t>
            </a:r>
            <a:endParaRPr lang="en-US" sz="900" dirty="0"/>
          </a:p>
        </p:txBody>
      </p:sp>
      <p:sp>
        <p:nvSpPr>
          <p:cNvPr id="135" name="Shape 21">
            <a:extLst>
              <a:ext uri="{FF2B5EF4-FFF2-40B4-BE49-F238E27FC236}">
                <a16:creationId xmlns:a16="http://schemas.microsoft.com/office/drawing/2014/main" id="{43E3D692-4D3F-9349-ECEF-60AA9ABF965A}"/>
              </a:ext>
            </a:extLst>
          </p:cNvPr>
          <p:cNvSpPr/>
          <p:nvPr/>
        </p:nvSpPr>
        <p:spPr>
          <a:xfrm>
            <a:off x="666750" y="4623232"/>
            <a:ext cx="7886700" cy="878681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6" name="Shape 22">
            <a:extLst>
              <a:ext uri="{FF2B5EF4-FFF2-40B4-BE49-F238E27FC236}">
                <a16:creationId xmlns:a16="http://schemas.microsoft.com/office/drawing/2014/main" id="{F090686E-E8A3-8DA6-C729-998F2A717E8C}"/>
              </a:ext>
            </a:extLst>
          </p:cNvPr>
          <p:cNvSpPr/>
          <p:nvPr/>
        </p:nvSpPr>
        <p:spPr>
          <a:xfrm>
            <a:off x="666750" y="4623232"/>
            <a:ext cx="1482858" cy="289322"/>
          </a:xfrm>
          <a:prstGeom prst="rect">
            <a:avLst/>
          </a:prstGeom>
          <a:solidFill>
            <a:srgbClr val="F3F4F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7" name="Shape 23">
            <a:extLst>
              <a:ext uri="{FF2B5EF4-FFF2-40B4-BE49-F238E27FC236}">
                <a16:creationId xmlns:a16="http://schemas.microsoft.com/office/drawing/2014/main" id="{03C6E79E-BB6C-3A45-E5D8-1E53F0EB0CFD}"/>
              </a:ext>
            </a:extLst>
          </p:cNvPr>
          <p:cNvSpPr/>
          <p:nvPr/>
        </p:nvSpPr>
        <p:spPr>
          <a:xfrm>
            <a:off x="666750" y="4905410"/>
            <a:ext cx="1482858" cy="7144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8" name="Text 24">
            <a:extLst>
              <a:ext uri="{FF2B5EF4-FFF2-40B4-BE49-F238E27FC236}">
                <a16:creationId xmlns:a16="http://schemas.microsoft.com/office/drawing/2014/main" id="{081D46EF-2B04-D8B9-2B4F-E72F8956F18E}"/>
              </a:ext>
            </a:extLst>
          </p:cNvPr>
          <p:cNvSpPr/>
          <p:nvPr/>
        </p:nvSpPr>
        <p:spPr>
          <a:xfrm>
            <a:off x="666750" y="4623232"/>
            <a:ext cx="155429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ID заказа</a:t>
            </a:r>
            <a:endParaRPr lang="en-US" sz="900" dirty="0"/>
          </a:p>
        </p:txBody>
      </p:sp>
      <p:sp>
        <p:nvSpPr>
          <p:cNvPr id="139" name="Shape 25">
            <a:extLst>
              <a:ext uri="{FF2B5EF4-FFF2-40B4-BE49-F238E27FC236}">
                <a16:creationId xmlns:a16="http://schemas.microsoft.com/office/drawing/2014/main" id="{B498E033-96EB-13B8-E2B0-EA840E98E384}"/>
              </a:ext>
            </a:extLst>
          </p:cNvPr>
          <p:cNvSpPr/>
          <p:nvPr/>
        </p:nvSpPr>
        <p:spPr>
          <a:xfrm>
            <a:off x="2149608" y="4623232"/>
            <a:ext cx="1616273" cy="289322"/>
          </a:xfrm>
          <a:prstGeom prst="rect">
            <a:avLst/>
          </a:prstGeom>
          <a:solidFill>
            <a:srgbClr val="F3F4F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0" name="Shape 26">
            <a:extLst>
              <a:ext uri="{FF2B5EF4-FFF2-40B4-BE49-F238E27FC236}">
                <a16:creationId xmlns:a16="http://schemas.microsoft.com/office/drawing/2014/main" id="{CDCEA6D2-2DFC-5F31-6DAA-7E5DC82AB40C}"/>
              </a:ext>
            </a:extLst>
          </p:cNvPr>
          <p:cNvSpPr/>
          <p:nvPr/>
        </p:nvSpPr>
        <p:spPr>
          <a:xfrm>
            <a:off x="2149608" y="4905410"/>
            <a:ext cx="1616273" cy="7144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1" name="Text 27">
            <a:extLst>
              <a:ext uri="{FF2B5EF4-FFF2-40B4-BE49-F238E27FC236}">
                <a16:creationId xmlns:a16="http://schemas.microsoft.com/office/drawing/2014/main" id="{62F31856-1D5E-5563-6796-8ED71ED5A1DD}"/>
              </a:ext>
            </a:extLst>
          </p:cNvPr>
          <p:cNvSpPr/>
          <p:nvPr/>
        </p:nvSpPr>
        <p:spPr>
          <a:xfrm>
            <a:off x="2149608" y="4623232"/>
            <a:ext cx="1687711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Дата</a:t>
            </a:r>
            <a:endParaRPr lang="en-US" sz="900" dirty="0"/>
          </a:p>
        </p:txBody>
      </p:sp>
      <p:sp>
        <p:nvSpPr>
          <p:cNvPr id="142" name="Shape 28">
            <a:extLst>
              <a:ext uri="{FF2B5EF4-FFF2-40B4-BE49-F238E27FC236}">
                <a16:creationId xmlns:a16="http://schemas.microsoft.com/office/drawing/2014/main" id="{E7DBB159-6BCB-B3F0-38B9-AC9756182DA2}"/>
              </a:ext>
            </a:extLst>
          </p:cNvPr>
          <p:cNvSpPr/>
          <p:nvPr/>
        </p:nvSpPr>
        <p:spPr>
          <a:xfrm>
            <a:off x="3765882" y="4623232"/>
            <a:ext cx="1777929" cy="289322"/>
          </a:xfrm>
          <a:prstGeom prst="rect">
            <a:avLst/>
          </a:prstGeom>
          <a:solidFill>
            <a:srgbClr val="F3F4F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3" name="Shape 29">
            <a:extLst>
              <a:ext uri="{FF2B5EF4-FFF2-40B4-BE49-F238E27FC236}">
                <a16:creationId xmlns:a16="http://schemas.microsoft.com/office/drawing/2014/main" id="{5C829738-BF01-BD1E-51A0-05A776709BE1}"/>
              </a:ext>
            </a:extLst>
          </p:cNvPr>
          <p:cNvSpPr/>
          <p:nvPr/>
        </p:nvSpPr>
        <p:spPr>
          <a:xfrm>
            <a:off x="3765882" y="4905410"/>
            <a:ext cx="1777929" cy="7144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4" name="Text 30">
            <a:extLst>
              <a:ext uri="{FF2B5EF4-FFF2-40B4-BE49-F238E27FC236}">
                <a16:creationId xmlns:a16="http://schemas.microsoft.com/office/drawing/2014/main" id="{0F634A86-412B-8981-816D-23B563358D15}"/>
              </a:ext>
            </a:extLst>
          </p:cNvPr>
          <p:cNvSpPr/>
          <p:nvPr/>
        </p:nvSpPr>
        <p:spPr>
          <a:xfrm>
            <a:off x="3765882" y="4623232"/>
            <a:ext cx="184936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Клиент</a:t>
            </a:r>
            <a:endParaRPr lang="en-US" sz="900" dirty="0"/>
          </a:p>
        </p:txBody>
      </p:sp>
      <p:sp>
        <p:nvSpPr>
          <p:cNvPr id="145" name="Shape 31">
            <a:extLst>
              <a:ext uri="{FF2B5EF4-FFF2-40B4-BE49-F238E27FC236}">
                <a16:creationId xmlns:a16="http://schemas.microsoft.com/office/drawing/2014/main" id="{1B9ABAEE-4663-C7D9-BC10-15802995CE82}"/>
              </a:ext>
            </a:extLst>
          </p:cNvPr>
          <p:cNvSpPr/>
          <p:nvPr/>
        </p:nvSpPr>
        <p:spPr>
          <a:xfrm>
            <a:off x="5543810" y="4623232"/>
            <a:ext cx="1220019" cy="289322"/>
          </a:xfrm>
          <a:prstGeom prst="rect">
            <a:avLst/>
          </a:prstGeom>
          <a:solidFill>
            <a:srgbClr val="F3F4F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6" name="Shape 32">
            <a:extLst>
              <a:ext uri="{FF2B5EF4-FFF2-40B4-BE49-F238E27FC236}">
                <a16:creationId xmlns:a16="http://schemas.microsoft.com/office/drawing/2014/main" id="{C1FEC63D-0320-6A2F-6B5E-A7AB5D66D628}"/>
              </a:ext>
            </a:extLst>
          </p:cNvPr>
          <p:cNvSpPr/>
          <p:nvPr/>
        </p:nvSpPr>
        <p:spPr>
          <a:xfrm>
            <a:off x="5543810" y="4905410"/>
            <a:ext cx="1220019" cy="7144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7" name="Text 33">
            <a:extLst>
              <a:ext uri="{FF2B5EF4-FFF2-40B4-BE49-F238E27FC236}">
                <a16:creationId xmlns:a16="http://schemas.microsoft.com/office/drawing/2014/main" id="{1C2B782A-4016-A273-7F30-AF47459C15D8}"/>
              </a:ext>
            </a:extLst>
          </p:cNvPr>
          <p:cNvSpPr/>
          <p:nvPr/>
        </p:nvSpPr>
        <p:spPr>
          <a:xfrm>
            <a:off x="5543810" y="4623232"/>
            <a:ext cx="129145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Сумма</a:t>
            </a:r>
            <a:endParaRPr lang="en-US" sz="900" dirty="0"/>
          </a:p>
        </p:txBody>
      </p:sp>
      <p:sp>
        <p:nvSpPr>
          <p:cNvPr id="148" name="Shape 34">
            <a:extLst>
              <a:ext uri="{FF2B5EF4-FFF2-40B4-BE49-F238E27FC236}">
                <a16:creationId xmlns:a16="http://schemas.microsoft.com/office/drawing/2014/main" id="{4483C1B4-5DB2-84E3-3277-1262A1FB6D0F}"/>
              </a:ext>
            </a:extLst>
          </p:cNvPr>
          <p:cNvSpPr/>
          <p:nvPr/>
        </p:nvSpPr>
        <p:spPr>
          <a:xfrm>
            <a:off x="6763829" y="4623232"/>
            <a:ext cx="1789621" cy="289322"/>
          </a:xfrm>
          <a:prstGeom prst="rect">
            <a:avLst/>
          </a:prstGeom>
          <a:solidFill>
            <a:srgbClr val="F3F4F6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9" name="Shape 35">
            <a:extLst>
              <a:ext uri="{FF2B5EF4-FFF2-40B4-BE49-F238E27FC236}">
                <a16:creationId xmlns:a16="http://schemas.microsoft.com/office/drawing/2014/main" id="{ADC7E1D2-4EAE-7E3D-0158-90C10AB59FB2}"/>
              </a:ext>
            </a:extLst>
          </p:cNvPr>
          <p:cNvSpPr/>
          <p:nvPr/>
        </p:nvSpPr>
        <p:spPr>
          <a:xfrm>
            <a:off x="6763829" y="4905410"/>
            <a:ext cx="1789621" cy="7144"/>
          </a:xfrm>
          <a:prstGeom prst="rect">
            <a:avLst/>
          </a:prstGeom>
          <a:solidFill>
            <a:srgbClr val="E5E7EB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0" name="Text 36">
            <a:extLst>
              <a:ext uri="{FF2B5EF4-FFF2-40B4-BE49-F238E27FC236}">
                <a16:creationId xmlns:a16="http://schemas.microsoft.com/office/drawing/2014/main" id="{8C8D6D57-749B-BECD-916B-F8A3E9A8CABF}"/>
              </a:ext>
            </a:extLst>
          </p:cNvPr>
          <p:cNvSpPr/>
          <p:nvPr/>
        </p:nvSpPr>
        <p:spPr>
          <a:xfrm>
            <a:off x="6763829" y="4623232"/>
            <a:ext cx="1861058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 algn="l">
              <a:buNone/>
            </a:pPr>
            <a:r>
              <a:rPr lang="en-US" sz="9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Статус</a:t>
            </a:r>
            <a:endParaRPr lang="en-US" sz="900" dirty="0"/>
          </a:p>
        </p:txBody>
      </p:sp>
      <p:sp>
        <p:nvSpPr>
          <p:cNvPr id="151" name="Text 37">
            <a:extLst>
              <a:ext uri="{FF2B5EF4-FFF2-40B4-BE49-F238E27FC236}">
                <a16:creationId xmlns:a16="http://schemas.microsoft.com/office/drawing/2014/main" id="{67B0272D-C9BE-A63E-C4A9-6F78AF113673}"/>
              </a:ext>
            </a:extLst>
          </p:cNvPr>
          <p:cNvSpPr/>
          <p:nvPr/>
        </p:nvSpPr>
        <p:spPr>
          <a:xfrm>
            <a:off x="666750" y="4908982"/>
            <a:ext cx="155429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1001</a:t>
            </a:r>
            <a:endParaRPr lang="en-US" sz="900" dirty="0"/>
          </a:p>
        </p:txBody>
      </p:sp>
      <p:sp>
        <p:nvSpPr>
          <p:cNvPr id="152" name="Text 38">
            <a:extLst>
              <a:ext uri="{FF2B5EF4-FFF2-40B4-BE49-F238E27FC236}">
                <a16:creationId xmlns:a16="http://schemas.microsoft.com/office/drawing/2014/main" id="{B267B656-13AB-6E1E-697E-F657483D9FC7}"/>
              </a:ext>
            </a:extLst>
          </p:cNvPr>
          <p:cNvSpPr/>
          <p:nvPr/>
        </p:nvSpPr>
        <p:spPr>
          <a:xfrm>
            <a:off x="2149608" y="4908982"/>
            <a:ext cx="1687711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01.06.2025</a:t>
            </a:r>
            <a:endParaRPr lang="en-US" sz="900" dirty="0"/>
          </a:p>
        </p:txBody>
      </p:sp>
      <p:sp>
        <p:nvSpPr>
          <p:cNvPr id="153" name="Text 39">
            <a:extLst>
              <a:ext uri="{FF2B5EF4-FFF2-40B4-BE49-F238E27FC236}">
                <a16:creationId xmlns:a16="http://schemas.microsoft.com/office/drawing/2014/main" id="{DD24A3D8-00CD-9B94-ECE3-323126D906AD}"/>
              </a:ext>
            </a:extLst>
          </p:cNvPr>
          <p:cNvSpPr/>
          <p:nvPr/>
        </p:nvSpPr>
        <p:spPr>
          <a:xfrm>
            <a:off x="3765882" y="4908982"/>
            <a:ext cx="184936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Иванов И.И.</a:t>
            </a:r>
            <a:endParaRPr lang="en-US" sz="900" dirty="0"/>
          </a:p>
        </p:txBody>
      </p:sp>
      <p:sp>
        <p:nvSpPr>
          <p:cNvPr id="154" name="Text 40">
            <a:extLst>
              <a:ext uri="{FF2B5EF4-FFF2-40B4-BE49-F238E27FC236}">
                <a16:creationId xmlns:a16="http://schemas.microsoft.com/office/drawing/2014/main" id="{0DD1E7A4-5E7B-9722-5A31-AB19E1065DF7}"/>
              </a:ext>
            </a:extLst>
          </p:cNvPr>
          <p:cNvSpPr/>
          <p:nvPr/>
        </p:nvSpPr>
        <p:spPr>
          <a:xfrm>
            <a:off x="5543810" y="4908982"/>
            <a:ext cx="1291456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5000 ₽</a:t>
            </a:r>
            <a:endParaRPr lang="en-US" sz="900" dirty="0"/>
          </a:p>
        </p:txBody>
      </p:sp>
      <p:sp>
        <p:nvSpPr>
          <p:cNvPr id="155" name="Text 41">
            <a:extLst>
              <a:ext uri="{FF2B5EF4-FFF2-40B4-BE49-F238E27FC236}">
                <a16:creationId xmlns:a16="http://schemas.microsoft.com/office/drawing/2014/main" id="{8D10EE70-120F-3013-D83D-13E771CC0FED}"/>
              </a:ext>
            </a:extLst>
          </p:cNvPr>
          <p:cNvSpPr/>
          <p:nvPr/>
        </p:nvSpPr>
        <p:spPr>
          <a:xfrm>
            <a:off x="6763829" y="4908982"/>
            <a:ext cx="1861058" cy="289322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Оплачен</a:t>
            </a:r>
            <a:endParaRPr lang="en-US" sz="900" dirty="0"/>
          </a:p>
        </p:txBody>
      </p:sp>
      <p:sp>
        <p:nvSpPr>
          <p:cNvPr id="156" name="Text 42">
            <a:extLst>
              <a:ext uri="{FF2B5EF4-FFF2-40B4-BE49-F238E27FC236}">
                <a16:creationId xmlns:a16="http://schemas.microsoft.com/office/drawing/2014/main" id="{21AEAFDE-6AAE-FF2D-6BB5-568ABBAA7005}"/>
              </a:ext>
            </a:extLst>
          </p:cNvPr>
          <p:cNvSpPr/>
          <p:nvPr/>
        </p:nvSpPr>
        <p:spPr>
          <a:xfrm>
            <a:off x="666750" y="5198304"/>
            <a:ext cx="1554296" cy="292894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1002</a:t>
            </a:r>
            <a:endParaRPr lang="en-US" sz="900" dirty="0"/>
          </a:p>
        </p:txBody>
      </p:sp>
      <p:sp>
        <p:nvSpPr>
          <p:cNvPr id="157" name="Text 43">
            <a:extLst>
              <a:ext uri="{FF2B5EF4-FFF2-40B4-BE49-F238E27FC236}">
                <a16:creationId xmlns:a16="http://schemas.microsoft.com/office/drawing/2014/main" id="{6BEA2686-0316-8C49-03E2-17C14F376E7D}"/>
              </a:ext>
            </a:extLst>
          </p:cNvPr>
          <p:cNvSpPr/>
          <p:nvPr/>
        </p:nvSpPr>
        <p:spPr>
          <a:xfrm>
            <a:off x="2149608" y="5198304"/>
            <a:ext cx="1687711" cy="292894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02.06.2025</a:t>
            </a:r>
            <a:endParaRPr lang="en-US" sz="900" dirty="0"/>
          </a:p>
        </p:txBody>
      </p:sp>
      <p:sp>
        <p:nvSpPr>
          <p:cNvPr id="158" name="Text 44">
            <a:extLst>
              <a:ext uri="{FF2B5EF4-FFF2-40B4-BE49-F238E27FC236}">
                <a16:creationId xmlns:a16="http://schemas.microsoft.com/office/drawing/2014/main" id="{973FB1BD-D3B9-3AA2-86B2-5F18E1AD6BA4}"/>
              </a:ext>
            </a:extLst>
          </p:cNvPr>
          <p:cNvSpPr/>
          <p:nvPr/>
        </p:nvSpPr>
        <p:spPr>
          <a:xfrm>
            <a:off x="3765882" y="5198304"/>
            <a:ext cx="1849366" cy="292894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Петров П.П.</a:t>
            </a:r>
            <a:endParaRPr lang="en-US" sz="900" dirty="0"/>
          </a:p>
        </p:txBody>
      </p:sp>
      <p:sp>
        <p:nvSpPr>
          <p:cNvPr id="159" name="Text 45">
            <a:extLst>
              <a:ext uri="{FF2B5EF4-FFF2-40B4-BE49-F238E27FC236}">
                <a16:creationId xmlns:a16="http://schemas.microsoft.com/office/drawing/2014/main" id="{64B515F5-8197-E1A3-D9BA-CD926B6FEDF2}"/>
              </a:ext>
            </a:extLst>
          </p:cNvPr>
          <p:cNvSpPr/>
          <p:nvPr/>
        </p:nvSpPr>
        <p:spPr>
          <a:xfrm>
            <a:off x="5543810" y="5198304"/>
            <a:ext cx="1291456" cy="292894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7500 ₽</a:t>
            </a:r>
            <a:endParaRPr lang="en-US" sz="900" dirty="0"/>
          </a:p>
        </p:txBody>
      </p:sp>
      <p:sp>
        <p:nvSpPr>
          <p:cNvPr id="160" name="Text 46">
            <a:extLst>
              <a:ext uri="{FF2B5EF4-FFF2-40B4-BE49-F238E27FC236}">
                <a16:creationId xmlns:a16="http://schemas.microsoft.com/office/drawing/2014/main" id="{3CD5F8D7-43B0-5203-ABC2-113D994D4FD9}"/>
              </a:ext>
            </a:extLst>
          </p:cNvPr>
          <p:cNvSpPr/>
          <p:nvPr/>
        </p:nvSpPr>
        <p:spPr>
          <a:xfrm>
            <a:off x="6763829" y="5198304"/>
            <a:ext cx="1861058" cy="292894"/>
          </a:xfrm>
          <a:prstGeom prst="rect">
            <a:avLst/>
          </a:prstGeom>
          <a:noFill/>
          <a:ln/>
        </p:spPr>
        <p:txBody>
          <a:bodyPr wrap="square" lIns="136017" tIns="68072" rIns="136017" bIns="68072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 обработке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2019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1CB9-F4F2-2A77-7015-783D5821A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ED6F217-0B74-4927-AD66-E58FE30F17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804690-9B84-2326-206A-7E5CE7B354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6150CF-3183-6444-4725-8C78ACEA13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EB2AF35C-2763-D19F-B1D3-F4748B20228C}"/>
              </a:ext>
            </a:extLst>
          </p:cNvPr>
          <p:cNvSpPr/>
          <p:nvPr/>
        </p:nvSpPr>
        <p:spPr>
          <a:xfrm>
            <a:off x="595312" y="1449117"/>
            <a:ext cx="4459101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24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Полус</a:t>
            </a:r>
            <a:r>
              <a:rPr lang="en-US" sz="24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труктурированные</a:t>
            </a:r>
            <a:r>
              <a:rPr lang="en-US" sz="24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данные</a:t>
            </a:r>
            <a:endParaRPr lang="en-US" sz="2400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4C6F0773-074C-200E-1E44-7C6604689A84}"/>
              </a:ext>
            </a:extLst>
          </p:cNvPr>
          <p:cNvSpPr/>
          <p:nvPr/>
        </p:nvSpPr>
        <p:spPr>
          <a:xfrm>
            <a:off x="666750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B76C96B3-8319-8D06-86AE-0B7157722C66}"/>
              </a:ext>
            </a:extLst>
          </p:cNvPr>
          <p:cNvSpPr/>
          <p:nvPr/>
        </p:nvSpPr>
        <p:spPr>
          <a:xfrm>
            <a:off x="838200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Что это такое:</a:t>
            </a:r>
            <a:endParaRPr lang="en-US" sz="12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5D593EE4-6DAC-E368-DB9A-DCD75116FD4D}"/>
              </a:ext>
            </a:extLst>
          </p:cNvPr>
          <p:cNvSpPr/>
          <p:nvPr/>
        </p:nvSpPr>
        <p:spPr>
          <a:xfrm>
            <a:off x="3862692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5BAE0E7C-0FEC-8295-5328-E01B28CB9E6A}"/>
              </a:ext>
            </a:extLst>
          </p:cNvPr>
          <p:cNvSpPr/>
          <p:nvPr/>
        </p:nvSpPr>
        <p:spPr>
          <a:xfrm>
            <a:off x="4034142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Примеры:</a:t>
            </a:r>
            <a:endParaRPr lang="en-US" sz="1200" dirty="0"/>
          </a:p>
        </p:txBody>
      </p:sp>
      <p:sp>
        <p:nvSpPr>
          <p:cNvPr id="25" name="Shape 14">
            <a:extLst>
              <a:ext uri="{FF2B5EF4-FFF2-40B4-BE49-F238E27FC236}">
                <a16:creationId xmlns:a16="http://schemas.microsoft.com/office/drawing/2014/main" id="{6261E5CC-0A48-5F66-6F11-818EE12F0880}"/>
              </a:ext>
            </a:extLst>
          </p:cNvPr>
          <p:cNvSpPr/>
          <p:nvPr/>
        </p:nvSpPr>
        <p:spPr>
          <a:xfrm>
            <a:off x="7292097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83F039ED-2981-3A2F-96D4-6E37CEEFD621}"/>
              </a:ext>
            </a:extLst>
          </p:cNvPr>
          <p:cNvSpPr/>
          <p:nvPr/>
        </p:nvSpPr>
        <p:spPr>
          <a:xfrm>
            <a:off x="7463546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Преимущества для бизнеса:</a:t>
            </a:r>
            <a:endParaRPr lang="en-US" sz="1200" dirty="0"/>
          </a:p>
        </p:txBody>
      </p:sp>
      <p:sp>
        <p:nvSpPr>
          <p:cNvPr id="34" name="Text 20">
            <a:extLst>
              <a:ext uri="{FF2B5EF4-FFF2-40B4-BE49-F238E27FC236}">
                <a16:creationId xmlns:a16="http://schemas.microsoft.com/office/drawing/2014/main" id="{383AD205-A1F6-124F-F79C-B0CF11F3BE91}"/>
              </a:ext>
            </a:extLst>
          </p:cNvPr>
          <p:cNvSpPr/>
          <p:nvPr/>
        </p:nvSpPr>
        <p:spPr>
          <a:xfrm>
            <a:off x="666750" y="4255675"/>
            <a:ext cx="79581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Пример:</a:t>
            </a:r>
          </a:p>
        </p:txBody>
      </p:sp>
      <p:pic>
        <p:nvPicPr>
          <p:cNvPr id="80" name="Image 2" descr="preencoded.png">
            <a:extLst>
              <a:ext uri="{FF2B5EF4-FFF2-40B4-BE49-F238E27FC236}">
                <a16:creationId xmlns:a16="http://schemas.microsoft.com/office/drawing/2014/main" id="{CBB04C39-8F87-24EE-E0F8-F17F6E70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52874"/>
            <a:ext cx="114300" cy="114300"/>
          </a:xfrm>
          <a:prstGeom prst="rect">
            <a:avLst/>
          </a:prstGeom>
        </p:spPr>
      </p:pic>
      <p:sp>
        <p:nvSpPr>
          <p:cNvPr id="81" name="Text 4">
            <a:extLst>
              <a:ext uri="{FF2B5EF4-FFF2-40B4-BE49-F238E27FC236}">
                <a16:creationId xmlns:a16="http://schemas.microsoft.com/office/drawing/2014/main" id="{B465C79C-EE19-B8F1-8BB9-61108F4120A4}"/>
              </a:ext>
            </a:extLst>
          </p:cNvPr>
          <p:cNvSpPr/>
          <p:nvPr/>
        </p:nvSpPr>
        <p:spPr>
          <a:xfrm>
            <a:off x="1009650" y="2533080"/>
            <a:ext cx="1165384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Гибкая схема данных</a:t>
            </a:r>
            <a:endParaRPr lang="en-US" sz="1000" dirty="0"/>
          </a:p>
        </p:txBody>
      </p:sp>
      <p:pic>
        <p:nvPicPr>
          <p:cNvPr id="82" name="Image 3" descr="preencoded.png">
            <a:extLst>
              <a:ext uri="{FF2B5EF4-FFF2-40B4-BE49-F238E27FC236}">
                <a16:creationId xmlns:a16="http://schemas.microsoft.com/office/drawing/2014/main" id="{8687D20D-BD7B-3479-605F-D721BFAE4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32794"/>
            <a:ext cx="114300" cy="114300"/>
          </a:xfrm>
          <a:prstGeom prst="rect">
            <a:avLst/>
          </a:prstGeom>
        </p:spPr>
      </p:pic>
      <p:sp>
        <p:nvSpPr>
          <p:cNvPr id="83" name="Text 5">
            <a:extLst>
              <a:ext uri="{FF2B5EF4-FFF2-40B4-BE49-F238E27FC236}">
                <a16:creationId xmlns:a16="http://schemas.microsoft.com/office/drawing/2014/main" id="{7D34FDF6-557F-1ACF-68C7-A6BF907904CE}"/>
              </a:ext>
            </a:extLst>
          </p:cNvPr>
          <p:cNvSpPr/>
          <p:nvPr/>
        </p:nvSpPr>
        <p:spPr>
          <a:xfrm>
            <a:off x="1009650" y="2813000"/>
            <a:ext cx="143444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Иерархическая структура</a:t>
            </a:r>
            <a:endParaRPr lang="en-US" sz="1000" dirty="0"/>
          </a:p>
        </p:txBody>
      </p:sp>
      <p:pic>
        <p:nvPicPr>
          <p:cNvPr id="84" name="Image 4" descr="preencoded.png">
            <a:extLst>
              <a:ext uri="{FF2B5EF4-FFF2-40B4-BE49-F238E27FC236}">
                <a16:creationId xmlns:a16="http://schemas.microsoft.com/office/drawing/2014/main" id="{3828D1A8-7FFB-F591-C8A3-43C3E9349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51130"/>
            <a:ext cx="114300" cy="114300"/>
          </a:xfrm>
          <a:prstGeom prst="rect">
            <a:avLst/>
          </a:prstGeom>
        </p:spPr>
      </p:pic>
      <p:sp>
        <p:nvSpPr>
          <p:cNvPr id="85" name="Text 6">
            <a:extLst>
              <a:ext uri="{FF2B5EF4-FFF2-40B4-BE49-F238E27FC236}">
                <a16:creationId xmlns:a16="http://schemas.microsoft.com/office/drawing/2014/main" id="{FE08F87E-1072-0D5C-EED7-350D0594CDEC}"/>
              </a:ext>
            </a:extLst>
          </p:cNvPr>
          <p:cNvSpPr/>
          <p:nvPr/>
        </p:nvSpPr>
        <p:spPr>
          <a:xfrm>
            <a:off x="1009650" y="3140116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Самоописываемые данные с тегами или метками</a:t>
            </a:r>
            <a:endParaRPr lang="en-US" sz="1000" dirty="0"/>
          </a:p>
        </p:txBody>
      </p:sp>
      <p:pic>
        <p:nvPicPr>
          <p:cNvPr id="86" name="Image 5" descr="preencoded.png">
            <a:extLst>
              <a:ext uri="{FF2B5EF4-FFF2-40B4-BE49-F238E27FC236}">
                <a16:creationId xmlns:a16="http://schemas.microsoft.com/office/drawing/2014/main" id="{5DF65276-DA86-9E30-CE40-8E9E844E8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34" y="2557785"/>
            <a:ext cx="142875" cy="114300"/>
          </a:xfrm>
          <a:prstGeom prst="rect">
            <a:avLst/>
          </a:prstGeom>
        </p:spPr>
      </p:pic>
      <p:sp>
        <p:nvSpPr>
          <p:cNvPr id="87" name="Text 10">
            <a:extLst>
              <a:ext uri="{FF2B5EF4-FFF2-40B4-BE49-F238E27FC236}">
                <a16:creationId xmlns:a16="http://schemas.microsoft.com/office/drawing/2014/main" id="{97D326F6-3DDE-9910-1131-AECABCA8B197}"/>
              </a:ext>
            </a:extLst>
          </p:cNvPr>
          <p:cNvSpPr/>
          <p:nvPr/>
        </p:nvSpPr>
        <p:spPr>
          <a:xfrm>
            <a:off x="4234167" y="2541001"/>
            <a:ext cx="2157413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JSON-документы (конфигурации, API-ответы)</a:t>
            </a:r>
            <a:endParaRPr lang="en-US" sz="1000" dirty="0"/>
          </a:p>
        </p:txBody>
      </p:sp>
      <p:pic>
        <p:nvPicPr>
          <p:cNvPr id="88" name="Image 6" descr="preencoded.png">
            <a:extLst>
              <a:ext uri="{FF2B5EF4-FFF2-40B4-BE49-F238E27FC236}">
                <a16:creationId xmlns:a16="http://schemas.microsoft.com/office/drawing/2014/main" id="{7944F14B-3953-8101-D8CF-5159355DD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134" y="2992837"/>
            <a:ext cx="85725" cy="114300"/>
          </a:xfrm>
          <a:prstGeom prst="rect">
            <a:avLst/>
          </a:prstGeom>
        </p:spPr>
      </p:pic>
      <p:sp>
        <p:nvSpPr>
          <p:cNvPr id="89" name="Text 11">
            <a:extLst>
              <a:ext uri="{FF2B5EF4-FFF2-40B4-BE49-F238E27FC236}">
                <a16:creationId xmlns:a16="http://schemas.microsoft.com/office/drawing/2014/main" id="{E26829C7-E9ED-8B9F-ABC3-9483600E78E2}"/>
              </a:ext>
            </a:extLst>
          </p:cNvPr>
          <p:cNvSpPr/>
          <p:nvPr/>
        </p:nvSpPr>
        <p:spPr>
          <a:xfrm>
            <a:off x="4222936" y="2985260"/>
            <a:ext cx="2165170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XML-файлы (SOAP API, конфигурации)</a:t>
            </a:r>
            <a:endParaRPr lang="en-US" sz="1000" dirty="0"/>
          </a:p>
        </p:txBody>
      </p:sp>
      <p:pic>
        <p:nvPicPr>
          <p:cNvPr id="90" name="Image 7" descr="preencoded.png">
            <a:extLst>
              <a:ext uri="{FF2B5EF4-FFF2-40B4-BE49-F238E27FC236}">
                <a16:creationId xmlns:a16="http://schemas.microsoft.com/office/drawing/2014/main" id="{007FC17F-2C30-B0D5-A3CB-D56F4AB07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134" y="3365567"/>
            <a:ext cx="100013" cy="114300"/>
          </a:xfrm>
          <a:prstGeom prst="rect">
            <a:avLst/>
          </a:prstGeom>
        </p:spPr>
      </p:pic>
      <p:sp>
        <p:nvSpPr>
          <p:cNvPr id="91" name="Text 12">
            <a:extLst>
              <a:ext uri="{FF2B5EF4-FFF2-40B4-BE49-F238E27FC236}">
                <a16:creationId xmlns:a16="http://schemas.microsoft.com/office/drawing/2014/main" id="{1E3142C3-83A5-E9B6-7303-2E923537C861}"/>
              </a:ext>
            </a:extLst>
          </p:cNvPr>
          <p:cNvSpPr/>
          <p:nvPr/>
        </p:nvSpPr>
        <p:spPr>
          <a:xfrm>
            <a:off x="4222936" y="3343042"/>
            <a:ext cx="2200275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Документы в NoSQL базах данных (MongoDB)</a:t>
            </a:r>
            <a:endParaRPr lang="en-US" sz="1000" dirty="0"/>
          </a:p>
        </p:txBody>
      </p:sp>
      <p:pic>
        <p:nvPicPr>
          <p:cNvPr id="92" name="Image 8" descr="preencoded.png">
            <a:extLst>
              <a:ext uri="{FF2B5EF4-FFF2-40B4-BE49-F238E27FC236}">
                <a16:creationId xmlns:a16="http://schemas.microsoft.com/office/drawing/2014/main" id="{94E774A4-D8EA-00D0-EE55-99BA11C58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546" y="2579036"/>
            <a:ext cx="85725" cy="114300"/>
          </a:xfrm>
          <a:prstGeom prst="rect">
            <a:avLst/>
          </a:prstGeom>
        </p:spPr>
      </p:pic>
      <p:sp>
        <p:nvSpPr>
          <p:cNvPr id="93" name="Text 16">
            <a:extLst>
              <a:ext uri="{FF2B5EF4-FFF2-40B4-BE49-F238E27FC236}">
                <a16:creationId xmlns:a16="http://schemas.microsoft.com/office/drawing/2014/main" id="{45E97724-ED0B-5024-42BA-15CA6477A271}"/>
              </a:ext>
            </a:extLst>
          </p:cNvPr>
          <p:cNvSpPr/>
          <p:nvPr/>
        </p:nvSpPr>
        <p:spPr>
          <a:xfrm>
            <a:off x="7606421" y="2559242"/>
            <a:ext cx="202168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Гибкость при изменении требований</a:t>
            </a:r>
            <a:endParaRPr lang="en-US" sz="1000" dirty="0"/>
          </a:p>
        </p:txBody>
      </p:sp>
      <p:pic>
        <p:nvPicPr>
          <p:cNvPr id="94" name="Image 9" descr="preencoded.png">
            <a:extLst>
              <a:ext uri="{FF2B5EF4-FFF2-40B4-BE49-F238E27FC236}">
                <a16:creationId xmlns:a16="http://schemas.microsoft.com/office/drawing/2014/main" id="{4EC05BDD-713F-C3E6-A661-E59C38FA89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3546" y="2822955"/>
            <a:ext cx="100013" cy="114300"/>
          </a:xfrm>
          <a:prstGeom prst="rect">
            <a:avLst/>
          </a:prstGeom>
        </p:spPr>
      </p:pic>
      <p:sp>
        <p:nvSpPr>
          <p:cNvPr id="95" name="Text 17">
            <a:extLst>
              <a:ext uri="{FF2B5EF4-FFF2-40B4-BE49-F238E27FC236}">
                <a16:creationId xmlns:a16="http://schemas.microsoft.com/office/drawing/2014/main" id="{BEDDBF7E-491F-9252-1F4F-30F4D4B088D2}"/>
              </a:ext>
            </a:extLst>
          </p:cNvPr>
          <p:cNvSpPr/>
          <p:nvPr/>
        </p:nvSpPr>
        <p:spPr>
          <a:xfrm>
            <a:off x="7620709" y="2803161"/>
            <a:ext cx="154120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Лучшая масштабируемость</a:t>
            </a:r>
            <a:endParaRPr lang="en-US" sz="1000" dirty="0"/>
          </a:p>
        </p:txBody>
      </p:sp>
      <p:pic>
        <p:nvPicPr>
          <p:cNvPr id="96" name="Image 10" descr="preencoded.png">
            <a:extLst>
              <a:ext uri="{FF2B5EF4-FFF2-40B4-BE49-F238E27FC236}">
                <a16:creationId xmlns:a16="http://schemas.microsoft.com/office/drawing/2014/main" id="{A19088A4-DF26-C7EF-2BB7-E73FCD07E4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259" y="3079509"/>
            <a:ext cx="114300" cy="114300"/>
          </a:xfrm>
          <a:prstGeom prst="rect">
            <a:avLst/>
          </a:prstGeom>
        </p:spPr>
      </p:pic>
      <p:sp>
        <p:nvSpPr>
          <p:cNvPr id="97" name="Text 18">
            <a:extLst>
              <a:ext uri="{FF2B5EF4-FFF2-40B4-BE49-F238E27FC236}">
                <a16:creationId xmlns:a16="http://schemas.microsoft.com/office/drawing/2014/main" id="{4C5280DD-1265-E460-79AD-BD83E24A948C}"/>
              </a:ext>
            </a:extLst>
          </p:cNvPr>
          <p:cNvSpPr/>
          <p:nvPr/>
        </p:nvSpPr>
        <p:spPr>
          <a:xfrm>
            <a:off x="7620709" y="3059715"/>
            <a:ext cx="1785379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Быстрая разработка и итерации</a:t>
            </a:r>
            <a:endParaRPr lang="en-US" sz="1000" dirty="0"/>
          </a:p>
        </p:txBody>
      </p:sp>
      <p:sp>
        <p:nvSpPr>
          <p:cNvPr id="6" name="Shape 21">
            <a:extLst>
              <a:ext uri="{FF2B5EF4-FFF2-40B4-BE49-F238E27FC236}">
                <a16:creationId xmlns:a16="http://schemas.microsoft.com/office/drawing/2014/main" id="{F193D4CB-A77F-9BE8-7F6F-45F63D6E654C}"/>
              </a:ext>
            </a:extLst>
          </p:cNvPr>
          <p:cNvSpPr/>
          <p:nvPr/>
        </p:nvSpPr>
        <p:spPr>
          <a:xfrm>
            <a:off x="666750" y="4543750"/>
            <a:ext cx="2019806" cy="143035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Text 22">
            <a:extLst>
              <a:ext uri="{FF2B5EF4-FFF2-40B4-BE49-F238E27FC236}">
                <a16:creationId xmlns:a16="http://schemas.microsoft.com/office/drawing/2014/main" id="{05D22389-BB72-ECB7-F582-490FDB9D4F8F}"/>
              </a:ext>
            </a:extLst>
          </p:cNvPr>
          <p:cNvSpPr/>
          <p:nvPr/>
        </p:nvSpPr>
        <p:spPr>
          <a:xfrm>
            <a:off x="811794" y="4738102"/>
            <a:ext cx="1729718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{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"id": 1001,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"customer": {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"name": "Иванов Иван",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"email": "ivanov@example.com",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"phone": "+7 (999) 123-4567"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}</a:t>
            </a:r>
            <a:endParaRPr lang="en-US" sz="900" dirty="0"/>
          </a:p>
          <a:p>
            <a:pPr marL="0" indent="0">
              <a:buNone/>
            </a:pP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}</a:t>
            </a:r>
            <a:endParaRPr lang="en-US" sz="900" dirty="0"/>
          </a:p>
        </p:txBody>
      </p:sp>
      <p:sp>
        <p:nvSpPr>
          <p:cNvPr id="10" name="Shape 21">
            <a:extLst>
              <a:ext uri="{FF2B5EF4-FFF2-40B4-BE49-F238E27FC236}">
                <a16:creationId xmlns:a16="http://schemas.microsoft.com/office/drawing/2014/main" id="{1C1F9502-391C-C1DA-F4E6-2F2C5624BDA6}"/>
              </a:ext>
            </a:extLst>
          </p:cNvPr>
          <p:cNvSpPr/>
          <p:nvPr/>
        </p:nvSpPr>
        <p:spPr>
          <a:xfrm>
            <a:off x="7915964" y="4543750"/>
            <a:ext cx="2019806" cy="143035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22">
            <a:extLst>
              <a:ext uri="{FF2B5EF4-FFF2-40B4-BE49-F238E27FC236}">
                <a16:creationId xmlns:a16="http://schemas.microsoft.com/office/drawing/2014/main" id="{1DE59CC3-CF07-5C81-0F10-B5A0EAE4B9B3}"/>
              </a:ext>
            </a:extLst>
          </p:cNvPr>
          <p:cNvSpPr/>
          <p:nvPr/>
        </p:nvSpPr>
        <p:spPr>
          <a:xfrm>
            <a:off x="8077101" y="4779435"/>
            <a:ext cx="1729718" cy="9694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spring: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config: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use-legacy-processing: true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application: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name: catalog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version: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major: 2</a:t>
            </a:r>
            <a:endParaRPr lang="en-US" sz="900" dirty="0"/>
          </a:p>
        </p:txBody>
      </p:sp>
      <p:sp>
        <p:nvSpPr>
          <p:cNvPr id="12" name="Shape 21">
            <a:extLst>
              <a:ext uri="{FF2B5EF4-FFF2-40B4-BE49-F238E27FC236}">
                <a16:creationId xmlns:a16="http://schemas.microsoft.com/office/drawing/2014/main" id="{CD5A146B-41EE-755E-FEDE-01E10EF1DD9F}"/>
              </a:ext>
            </a:extLst>
          </p:cNvPr>
          <p:cNvSpPr/>
          <p:nvPr/>
        </p:nvSpPr>
        <p:spPr>
          <a:xfrm>
            <a:off x="3862692" y="4533940"/>
            <a:ext cx="2877136" cy="1430356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3" name="Text 22">
            <a:extLst>
              <a:ext uri="{FF2B5EF4-FFF2-40B4-BE49-F238E27FC236}">
                <a16:creationId xmlns:a16="http://schemas.microsoft.com/office/drawing/2014/main" id="{8E882740-CC82-F5AE-98CB-3FC3FB930138}"/>
              </a:ext>
            </a:extLst>
          </p:cNvPr>
          <p:cNvSpPr/>
          <p:nvPr/>
        </p:nvSpPr>
        <p:spPr>
          <a:xfrm>
            <a:off x="4023829" y="4700375"/>
            <a:ext cx="2877136" cy="11079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&lt;party type="PHYSICAL" </a:t>
            </a:r>
            <a:r>
              <a:rPr lang="en-US" sz="900" dirty="0" err="1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sourceSystem</a:t>
            </a: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="AL" </a:t>
            </a:r>
            <a:r>
              <a:rPr lang="en-US" sz="900" dirty="0" err="1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rawId</a:t>
            </a: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="2"&gt;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&lt;field name=“name"&gt;</a:t>
            </a:r>
            <a:r>
              <a:rPr lang="ru-RU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Олег &lt;/</a:t>
            </a: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field&gt;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&lt;field name="birthdate"&gt;02.01.1980&lt;/field&gt;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&lt;attribute type="PHONE" </a:t>
            </a:r>
            <a:r>
              <a:rPr lang="en-US" sz="900" dirty="0" err="1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rawId</a:t>
            </a:r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="AL.2.PH.1"&gt;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    &lt;field name="type"&gt;MOBILE&lt;/field&gt;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    &lt;field name="number"&gt;+7 916 1234567&lt;/field&gt;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    &lt;/attribute&gt;</a:t>
            </a:r>
          </a:p>
          <a:p>
            <a:r>
              <a:rPr lang="en-US" sz="900" dirty="0">
                <a:solidFill>
                  <a:srgbClr val="003399"/>
                </a:solidFill>
                <a:latin typeface="ui-monospace" pitchFamily="34" charset="0"/>
                <a:ea typeface="ui-monospace" pitchFamily="34" charset="-122"/>
                <a:cs typeface="ui-monospace" pitchFamily="34" charset="-120"/>
              </a:rPr>
              <a:t>&lt;/party&gt;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96965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FA9D4-58B0-4FB2-15E3-1DEA69969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2ADA2EF-0C79-EC46-0856-FBC9FA41D1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ACB983-9DF1-C111-545D-4516062B85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7ED275-61C4-1CE7-8457-615802E3DA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82E959E9-BEC2-DFD2-89D4-A86B2FC6C6A8}"/>
              </a:ext>
            </a:extLst>
          </p:cNvPr>
          <p:cNvSpPr/>
          <p:nvPr/>
        </p:nvSpPr>
        <p:spPr>
          <a:xfrm>
            <a:off x="595312" y="1449117"/>
            <a:ext cx="4459101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Нес</a:t>
            </a:r>
            <a:r>
              <a:rPr lang="en-US" sz="24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труктурированные</a:t>
            </a:r>
            <a:r>
              <a:rPr lang="en-US" sz="24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данные</a:t>
            </a:r>
            <a:endParaRPr lang="en-US" sz="2400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9ECAE3A6-1AE7-1BD4-1BF4-AF3D888F5D09}"/>
              </a:ext>
            </a:extLst>
          </p:cNvPr>
          <p:cNvSpPr/>
          <p:nvPr/>
        </p:nvSpPr>
        <p:spPr>
          <a:xfrm>
            <a:off x="666750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E48DDC7A-AC3D-7D92-6EB7-6C5537DEBB8D}"/>
              </a:ext>
            </a:extLst>
          </p:cNvPr>
          <p:cNvSpPr/>
          <p:nvPr/>
        </p:nvSpPr>
        <p:spPr>
          <a:xfrm>
            <a:off x="838200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Что это такое:</a:t>
            </a:r>
            <a:endParaRPr lang="en-US" sz="12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955059F8-6D9A-CC19-08C7-75D71C3C3644}"/>
              </a:ext>
            </a:extLst>
          </p:cNvPr>
          <p:cNvSpPr/>
          <p:nvPr/>
        </p:nvSpPr>
        <p:spPr>
          <a:xfrm>
            <a:off x="3862692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9AD21AD4-08C9-058C-5C17-4646163FDF83}"/>
              </a:ext>
            </a:extLst>
          </p:cNvPr>
          <p:cNvSpPr/>
          <p:nvPr/>
        </p:nvSpPr>
        <p:spPr>
          <a:xfrm>
            <a:off x="4034142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Примеры:</a:t>
            </a:r>
            <a:endParaRPr lang="en-US" sz="1200" dirty="0"/>
          </a:p>
        </p:txBody>
      </p:sp>
      <p:sp>
        <p:nvSpPr>
          <p:cNvPr id="25" name="Shape 14">
            <a:extLst>
              <a:ext uri="{FF2B5EF4-FFF2-40B4-BE49-F238E27FC236}">
                <a16:creationId xmlns:a16="http://schemas.microsoft.com/office/drawing/2014/main" id="{957C9E75-5781-8238-8D57-A286CBC5BB61}"/>
              </a:ext>
            </a:extLst>
          </p:cNvPr>
          <p:cNvSpPr/>
          <p:nvPr/>
        </p:nvSpPr>
        <p:spPr>
          <a:xfrm>
            <a:off x="7292097" y="1954316"/>
            <a:ext cx="28575" cy="188595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42DE4E1F-B675-7D27-2C82-22CE45BF04C9}"/>
              </a:ext>
            </a:extLst>
          </p:cNvPr>
          <p:cNvSpPr/>
          <p:nvPr/>
        </p:nvSpPr>
        <p:spPr>
          <a:xfrm>
            <a:off x="7463546" y="2147733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Преимущества для бизнеса:</a:t>
            </a:r>
            <a:endParaRPr lang="en-US" sz="1200" dirty="0"/>
          </a:p>
        </p:txBody>
      </p:sp>
      <p:sp>
        <p:nvSpPr>
          <p:cNvPr id="34" name="Text 20">
            <a:extLst>
              <a:ext uri="{FF2B5EF4-FFF2-40B4-BE49-F238E27FC236}">
                <a16:creationId xmlns:a16="http://schemas.microsoft.com/office/drawing/2014/main" id="{1D6F13E8-1640-F784-2D1E-E0E997F2E418}"/>
              </a:ext>
            </a:extLst>
          </p:cNvPr>
          <p:cNvSpPr/>
          <p:nvPr/>
        </p:nvSpPr>
        <p:spPr>
          <a:xfrm>
            <a:off x="666750" y="4255675"/>
            <a:ext cx="79581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Пример:</a:t>
            </a:r>
          </a:p>
        </p:txBody>
      </p:sp>
      <p:sp>
        <p:nvSpPr>
          <p:cNvPr id="14" name="Shape 23">
            <a:extLst>
              <a:ext uri="{FF2B5EF4-FFF2-40B4-BE49-F238E27FC236}">
                <a16:creationId xmlns:a16="http://schemas.microsoft.com/office/drawing/2014/main" id="{35C8424D-2C67-2F8D-F78C-126A3D1881F1}"/>
              </a:ext>
            </a:extLst>
          </p:cNvPr>
          <p:cNvSpPr/>
          <p:nvPr/>
        </p:nvSpPr>
        <p:spPr>
          <a:xfrm>
            <a:off x="666750" y="4688670"/>
            <a:ext cx="2514600" cy="8572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5" name="Image 13" descr="preencoded.png">
            <a:extLst>
              <a:ext uri="{FF2B5EF4-FFF2-40B4-BE49-F238E27FC236}">
                <a16:creationId xmlns:a16="http://schemas.microsoft.com/office/drawing/2014/main" id="{15FB4CF3-47C3-401C-681F-A626EE77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3" y="4945845"/>
            <a:ext cx="257175" cy="342900"/>
          </a:xfrm>
          <a:prstGeom prst="rect">
            <a:avLst/>
          </a:prstGeom>
        </p:spPr>
      </p:pic>
      <p:sp>
        <p:nvSpPr>
          <p:cNvPr id="18" name="Text 24">
            <a:extLst>
              <a:ext uri="{FF2B5EF4-FFF2-40B4-BE49-F238E27FC236}">
                <a16:creationId xmlns:a16="http://schemas.microsoft.com/office/drawing/2014/main" id="{A33B2B17-8A6F-EE94-F32C-A6BAF3BDD22D}"/>
              </a:ext>
            </a:extLst>
          </p:cNvPr>
          <p:cNvSpPr/>
          <p:nvPr/>
        </p:nvSpPr>
        <p:spPr>
          <a:xfrm>
            <a:off x="666750" y="5626139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Текстовые документы</a:t>
            </a:r>
            <a:endParaRPr lang="en-US" sz="1000" dirty="0"/>
          </a:p>
        </p:txBody>
      </p:sp>
      <p:sp>
        <p:nvSpPr>
          <p:cNvPr id="19" name="Text 25">
            <a:extLst>
              <a:ext uri="{FF2B5EF4-FFF2-40B4-BE49-F238E27FC236}">
                <a16:creationId xmlns:a16="http://schemas.microsoft.com/office/drawing/2014/main" id="{490955AB-8458-91A4-22B4-1C8D1CD3A087}"/>
              </a:ext>
            </a:extLst>
          </p:cNvPr>
          <p:cNvSpPr/>
          <p:nvPr/>
        </p:nvSpPr>
        <p:spPr>
          <a:xfrm>
            <a:off x="666750" y="5783302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4B5563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Отчеты, статьи, договоры</a:t>
            </a:r>
            <a:endParaRPr lang="en-US" sz="1000" dirty="0"/>
          </a:p>
        </p:txBody>
      </p:sp>
      <p:sp>
        <p:nvSpPr>
          <p:cNvPr id="20" name="Shape 26">
            <a:extLst>
              <a:ext uri="{FF2B5EF4-FFF2-40B4-BE49-F238E27FC236}">
                <a16:creationId xmlns:a16="http://schemas.microsoft.com/office/drawing/2014/main" id="{085CF211-0420-19D0-D8E3-D926FCD29576}"/>
              </a:ext>
            </a:extLst>
          </p:cNvPr>
          <p:cNvSpPr/>
          <p:nvPr/>
        </p:nvSpPr>
        <p:spPr>
          <a:xfrm>
            <a:off x="3862692" y="4688670"/>
            <a:ext cx="2514600" cy="8572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1" name="Image 14" descr="preencoded.png">
            <a:extLst>
              <a:ext uri="{FF2B5EF4-FFF2-40B4-BE49-F238E27FC236}">
                <a16:creationId xmlns:a16="http://schemas.microsoft.com/office/drawing/2014/main" id="{70796DA9-D2C3-6E87-5DBD-21316FB81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542" y="4945845"/>
            <a:ext cx="342900" cy="342900"/>
          </a:xfrm>
          <a:prstGeom prst="rect">
            <a:avLst/>
          </a:prstGeom>
        </p:spPr>
      </p:pic>
      <p:sp>
        <p:nvSpPr>
          <p:cNvPr id="22" name="Text 27">
            <a:extLst>
              <a:ext uri="{FF2B5EF4-FFF2-40B4-BE49-F238E27FC236}">
                <a16:creationId xmlns:a16="http://schemas.microsoft.com/office/drawing/2014/main" id="{4A3D29FD-5F2A-8CCF-96D4-2CE76117CBB8}"/>
              </a:ext>
            </a:extLst>
          </p:cNvPr>
          <p:cNvSpPr/>
          <p:nvPr/>
        </p:nvSpPr>
        <p:spPr>
          <a:xfrm>
            <a:off x="3862692" y="5626139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Изображения</a:t>
            </a:r>
            <a:endParaRPr lang="en-US" sz="1000" dirty="0"/>
          </a:p>
        </p:txBody>
      </p:sp>
      <p:sp>
        <p:nvSpPr>
          <p:cNvPr id="23" name="Text 28">
            <a:extLst>
              <a:ext uri="{FF2B5EF4-FFF2-40B4-BE49-F238E27FC236}">
                <a16:creationId xmlns:a16="http://schemas.microsoft.com/office/drawing/2014/main" id="{7CC6CB3C-2E6F-10D6-7402-866844A62F60}"/>
              </a:ext>
            </a:extLst>
          </p:cNvPr>
          <p:cNvSpPr/>
          <p:nvPr/>
        </p:nvSpPr>
        <p:spPr>
          <a:xfrm>
            <a:off x="3862692" y="5783302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4B5563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Фотографии, сканы, графики</a:t>
            </a:r>
            <a:endParaRPr lang="en-US" sz="1000" dirty="0"/>
          </a:p>
        </p:txBody>
      </p:sp>
      <p:sp>
        <p:nvSpPr>
          <p:cNvPr id="24" name="Shape 29">
            <a:extLst>
              <a:ext uri="{FF2B5EF4-FFF2-40B4-BE49-F238E27FC236}">
                <a16:creationId xmlns:a16="http://schemas.microsoft.com/office/drawing/2014/main" id="{943A4160-7BA9-6D52-D717-95F257F6FF31}"/>
              </a:ext>
            </a:extLst>
          </p:cNvPr>
          <p:cNvSpPr/>
          <p:nvPr/>
        </p:nvSpPr>
        <p:spPr>
          <a:xfrm>
            <a:off x="7292097" y="4688670"/>
            <a:ext cx="2514600" cy="857250"/>
          </a:xfrm>
          <a:prstGeom prst="rect">
            <a:avLst/>
          </a:prstGeom>
          <a:solidFill>
            <a:srgbClr val="F8F9FA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7" name="Image 15" descr="preencoded.png">
            <a:extLst>
              <a:ext uri="{FF2B5EF4-FFF2-40B4-BE49-F238E27FC236}">
                <a16:creationId xmlns:a16="http://schemas.microsoft.com/office/drawing/2014/main" id="{68D05923-183C-E8BA-8B44-819916379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6516" y="4945845"/>
            <a:ext cx="385763" cy="342900"/>
          </a:xfrm>
          <a:prstGeom prst="rect">
            <a:avLst/>
          </a:prstGeom>
        </p:spPr>
      </p:pic>
      <p:sp>
        <p:nvSpPr>
          <p:cNvPr id="28" name="Text 30">
            <a:extLst>
              <a:ext uri="{FF2B5EF4-FFF2-40B4-BE49-F238E27FC236}">
                <a16:creationId xmlns:a16="http://schemas.microsoft.com/office/drawing/2014/main" id="{82AA0843-115B-1764-4388-5F50F477BE6B}"/>
              </a:ext>
            </a:extLst>
          </p:cNvPr>
          <p:cNvSpPr/>
          <p:nvPr/>
        </p:nvSpPr>
        <p:spPr>
          <a:xfrm>
            <a:off x="7292097" y="5626139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Медиафайлы</a:t>
            </a:r>
            <a:endParaRPr lang="en-US" sz="1000" dirty="0"/>
          </a:p>
        </p:txBody>
      </p:sp>
      <p:sp>
        <p:nvSpPr>
          <p:cNvPr id="29" name="Text 31">
            <a:extLst>
              <a:ext uri="{FF2B5EF4-FFF2-40B4-BE49-F238E27FC236}">
                <a16:creationId xmlns:a16="http://schemas.microsoft.com/office/drawing/2014/main" id="{BC4CACDA-67A6-9FEE-D4CC-BEFAD2224673}"/>
              </a:ext>
            </a:extLst>
          </p:cNvPr>
          <p:cNvSpPr/>
          <p:nvPr/>
        </p:nvSpPr>
        <p:spPr>
          <a:xfrm>
            <a:off x="7292097" y="5783302"/>
            <a:ext cx="2586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4B5563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Видео, аудиозаписи, презентации</a:t>
            </a:r>
            <a:endParaRPr lang="en-US" sz="1000" dirty="0"/>
          </a:p>
        </p:txBody>
      </p:sp>
      <p:pic>
        <p:nvPicPr>
          <p:cNvPr id="30" name="Image 2" descr="preencoded.png">
            <a:extLst>
              <a:ext uri="{FF2B5EF4-FFF2-40B4-BE49-F238E27FC236}">
                <a16:creationId xmlns:a16="http://schemas.microsoft.com/office/drawing/2014/main" id="{7FA79C30-EACD-6A52-E903-1E9DB4E81F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495539"/>
            <a:ext cx="114300" cy="114300"/>
          </a:xfrm>
          <a:prstGeom prst="rect">
            <a:avLst/>
          </a:prstGeom>
        </p:spPr>
      </p:pic>
      <p:sp>
        <p:nvSpPr>
          <p:cNvPr id="31" name="Text 4">
            <a:extLst>
              <a:ext uri="{FF2B5EF4-FFF2-40B4-BE49-F238E27FC236}">
                <a16:creationId xmlns:a16="http://schemas.microsoft.com/office/drawing/2014/main" id="{2FD34FA2-8C77-E80D-6413-BC53749B91DA}"/>
              </a:ext>
            </a:extLst>
          </p:cNvPr>
          <p:cNvSpPr/>
          <p:nvPr/>
        </p:nvSpPr>
        <p:spPr>
          <a:xfrm>
            <a:off x="1009650" y="2475745"/>
            <a:ext cx="2053214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Данные без определённой структуры</a:t>
            </a:r>
            <a:endParaRPr lang="en-US" sz="1000" dirty="0"/>
          </a:p>
        </p:txBody>
      </p:sp>
      <p:pic>
        <p:nvPicPr>
          <p:cNvPr id="32" name="Image 3" descr="preencoded.png">
            <a:extLst>
              <a:ext uri="{FF2B5EF4-FFF2-40B4-BE49-F238E27FC236}">
                <a16:creationId xmlns:a16="http://schemas.microsoft.com/office/drawing/2014/main" id="{0A376318-D66A-CD7A-9238-1C5725189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752714"/>
            <a:ext cx="114300" cy="114300"/>
          </a:xfrm>
          <a:prstGeom prst="rect">
            <a:avLst/>
          </a:prstGeom>
        </p:spPr>
      </p:pic>
      <p:sp>
        <p:nvSpPr>
          <p:cNvPr id="33" name="Text 5">
            <a:extLst>
              <a:ext uri="{FF2B5EF4-FFF2-40B4-BE49-F238E27FC236}">
                <a16:creationId xmlns:a16="http://schemas.microsoft.com/office/drawing/2014/main" id="{B5A91448-4354-B461-719D-4CAC1124ACCD}"/>
              </a:ext>
            </a:extLst>
          </p:cNvPr>
          <p:cNvSpPr/>
          <p:nvPr/>
        </p:nvSpPr>
        <p:spPr>
          <a:xfrm>
            <a:off x="1009650" y="2741700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 имеют предопределённой модели данных</a:t>
            </a:r>
            <a:endParaRPr lang="en-US" sz="1000" dirty="0"/>
          </a:p>
        </p:txBody>
      </p:sp>
      <p:pic>
        <p:nvPicPr>
          <p:cNvPr id="35" name="Image 4" descr="preencoded.png">
            <a:extLst>
              <a:ext uri="{FF2B5EF4-FFF2-40B4-BE49-F238E27FC236}">
                <a16:creationId xmlns:a16="http://schemas.microsoft.com/office/drawing/2014/main" id="{F0409981-DDF7-2A7B-49CF-A6AB8F337B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181339"/>
            <a:ext cx="114300" cy="114300"/>
          </a:xfrm>
          <a:prstGeom prst="rect">
            <a:avLst/>
          </a:prstGeom>
        </p:spPr>
      </p:pic>
      <p:sp>
        <p:nvSpPr>
          <p:cNvPr id="36" name="Text 6">
            <a:extLst>
              <a:ext uri="{FF2B5EF4-FFF2-40B4-BE49-F238E27FC236}">
                <a16:creationId xmlns:a16="http://schemas.microsoft.com/office/drawing/2014/main" id="{459A8AA7-0863-C305-D4B4-2033ADD1ABF0}"/>
              </a:ext>
            </a:extLst>
          </p:cNvPr>
          <p:cNvSpPr/>
          <p:nvPr/>
        </p:nvSpPr>
        <p:spPr>
          <a:xfrm>
            <a:off x="1009650" y="3170325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Сложно анализировать стандартными методами</a:t>
            </a:r>
            <a:endParaRPr lang="en-US" sz="1000" dirty="0"/>
          </a:p>
        </p:txBody>
      </p:sp>
      <p:pic>
        <p:nvPicPr>
          <p:cNvPr id="37" name="Image 5" descr="preencoded.png">
            <a:extLst>
              <a:ext uri="{FF2B5EF4-FFF2-40B4-BE49-F238E27FC236}">
                <a16:creationId xmlns:a16="http://schemas.microsoft.com/office/drawing/2014/main" id="{885BCCE7-73E0-9D8E-D553-19CF62A94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1292" y="2492818"/>
            <a:ext cx="85725" cy="114300"/>
          </a:xfrm>
          <a:prstGeom prst="rect">
            <a:avLst/>
          </a:prstGeom>
        </p:spPr>
      </p:pic>
      <p:sp>
        <p:nvSpPr>
          <p:cNvPr id="38" name="Text 10">
            <a:extLst>
              <a:ext uri="{FF2B5EF4-FFF2-40B4-BE49-F238E27FC236}">
                <a16:creationId xmlns:a16="http://schemas.microsoft.com/office/drawing/2014/main" id="{C0E13782-B1E1-15E0-0B28-0918A349F7E7}"/>
              </a:ext>
            </a:extLst>
          </p:cNvPr>
          <p:cNvSpPr/>
          <p:nvPr/>
        </p:nvSpPr>
        <p:spPr>
          <a:xfrm>
            <a:off x="4262742" y="2418105"/>
            <a:ext cx="2214563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Текстовые документы, электронные письма</a:t>
            </a:r>
            <a:endParaRPr lang="en-US" sz="1000" dirty="0"/>
          </a:p>
        </p:txBody>
      </p:sp>
      <p:pic>
        <p:nvPicPr>
          <p:cNvPr id="39" name="Image 6" descr="preencoded.png">
            <a:extLst>
              <a:ext uri="{FF2B5EF4-FFF2-40B4-BE49-F238E27FC236}">
                <a16:creationId xmlns:a16="http://schemas.microsoft.com/office/drawing/2014/main" id="{06AE9B90-1F87-73CD-3616-D0F42E8ED0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1292" y="2921443"/>
            <a:ext cx="114300" cy="114300"/>
          </a:xfrm>
          <a:prstGeom prst="rect">
            <a:avLst/>
          </a:prstGeom>
        </p:spPr>
      </p:pic>
      <p:sp>
        <p:nvSpPr>
          <p:cNvPr id="40" name="Text 11">
            <a:extLst>
              <a:ext uri="{FF2B5EF4-FFF2-40B4-BE49-F238E27FC236}">
                <a16:creationId xmlns:a16="http://schemas.microsoft.com/office/drawing/2014/main" id="{35A031CA-7834-7460-6A36-8AE5C6DBA925}"/>
              </a:ext>
            </a:extLst>
          </p:cNvPr>
          <p:cNvSpPr/>
          <p:nvPr/>
        </p:nvSpPr>
        <p:spPr>
          <a:xfrm>
            <a:off x="4262742" y="2910429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Изображения, фотографии, сканы документов</a:t>
            </a:r>
            <a:endParaRPr lang="en-US" sz="1000" dirty="0"/>
          </a:p>
        </p:txBody>
      </p:sp>
      <p:pic>
        <p:nvPicPr>
          <p:cNvPr id="41" name="Image 7" descr="preencoded.png">
            <a:extLst>
              <a:ext uri="{FF2B5EF4-FFF2-40B4-BE49-F238E27FC236}">
                <a16:creationId xmlns:a16="http://schemas.microsoft.com/office/drawing/2014/main" id="{FB87C7AD-A152-F6ED-C583-4AD7AACC4A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1292" y="3350068"/>
            <a:ext cx="128588" cy="114300"/>
          </a:xfrm>
          <a:prstGeom prst="rect">
            <a:avLst/>
          </a:prstGeom>
        </p:spPr>
      </p:pic>
      <p:sp>
        <p:nvSpPr>
          <p:cNvPr id="42" name="Text 12">
            <a:extLst>
              <a:ext uri="{FF2B5EF4-FFF2-40B4-BE49-F238E27FC236}">
                <a16:creationId xmlns:a16="http://schemas.microsoft.com/office/drawing/2014/main" id="{6DED9CAC-FE0A-022D-5CAD-8A54359AD0E7}"/>
              </a:ext>
            </a:extLst>
          </p:cNvPr>
          <p:cNvSpPr/>
          <p:nvPr/>
        </p:nvSpPr>
        <p:spPr>
          <a:xfrm>
            <a:off x="4277030" y="3330274"/>
            <a:ext cx="1157368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Видео и аудиофайлы</a:t>
            </a:r>
            <a:endParaRPr lang="en-US" sz="1000" dirty="0"/>
          </a:p>
        </p:txBody>
      </p:sp>
      <p:pic>
        <p:nvPicPr>
          <p:cNvPr id="43" name="Image 8" descr="preencoded.png">
            <a:extLst>
              <a:ext uri="{FF2B5EF4-FFF2-40B4-BE49-F238E27FC236}">
                <a16:creationId xmlns:a16="http://schemas.microsoft.com/office/drawing/2014/main" id="{D4FB9F1F-C319-2A9F-5BAC-E77A6C31C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1292" y="3607243"/>
            <a:ext cx="142875" cy="114300"/>
          </a:xfrm>
          <a:prstGeom prst="rect">
            <a:avLst/>
          </a:prstGeom>
        </p:spPr>
      </p:pic>
      <p:sp>
        <p:nvSpPr>
          <p:cNvPr id="44" name="Text 13">
            <a:extLst>
              <a:ext uri="{FF2B5EF4-FFF2-40B4-BE49-F238E27FC236}">
                <a16:creationId xmlns:a16="http://schemas.microsoft.com/office/drawing/2014/main" id="{FD842E32-7399-5C42-A611-4C8DDA78A2E8}"/>
              </a:ext>
            </a:extLst>
          </p:cNvPr>
          <p:cNvSpPr/>
          <p:nvPr/>
        </p:nvSpPr>
        <p:spPr>
          <a:xfrm>
            <a:off x="4291317" y="3587449"/>
            <a:ext cx="17796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Сообщения в социальных сетях</a:t>
            </a:r>
            <a:endParaRPr lang="en-US" sz="1000" dirty="0"/>
          </a:p>
        </p:txBody>
      </p:sp>
      <p:pic>
        <p:nvPicPr>
          <p:cNvPr id="45" name="Image 9" descr="preencoded.png">
            <a:extLst>
              <a:ext uri="{FF2B5EF4-FFF2-40B4-BE49-F238E27FC236}">
                <a16:creationId xmlns:a16="http://schemas.microsoft.com/office/drawing/2014/main" id="{2504E293-F22E-2458-27DC-42F3DF7AC7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3547" y="2516997"/>
            <a:ext cx="114300" cy="114300"/>
          </a:xfrm>
          <a:prstGeom prst="rect">
            <a:avLst/>
          </a:prstGeom>
        </p:spPr>
      </p:pic>
      <p:sp>
        <p:nvSpPr>
          <p:cNvPr id="46" name="Text 17">
            <a:extLst>
              <a:ext uri="{FF2B5EF4-FFF2-40B4-BE49-F238E27FC236}">
                <a16:creationId xmlns:a16="http://schemas.microsoft.com/office/drawing/2014/main" id="{019A0B00-452F-6803-AA7E-71C62560544F}"/>
              </a:ext>
            </a:extLst>
          </p:cNvPr>
          <p:cNvSpPr/>
          <p:nvPr/>
        </p:nvSpPr>
        <p:spPr>
          <a:xfrm>
            <a:off x="7634997" y="2485122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Требуют специальных методов обработки (ML, AI)</a:t>
            </a:r>
            <a:endParaRPr lang="en-US" sz="1000" dirty="0"/>
          </a:p>
        </p:txBody>
      </p:sp>
      <p:pic>
        <p:nvPicPr>
          <p:cNvPr id="47" name="Image 10" descr="preencoded.png">
            <a:extLst>
              <a:ext uri="{FF2B5EF4-FFF2-40B4-BE49-F238E27FC236}">
                <a16:creationId xmlns:a16="http://schemas.microsoft.com/office/drawing/2014/main" id="{84D0E97C-A0DD-BD09-9D1D-E149D7ABD9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3547" y="2945622"/>
            <a:ext cx="100013" cy="114300"/>
          </a:xfrm>
          <a:prstGeom prst="rect">
            <a:avLst/>
          </a:prstGeom>
        </p:spPr>
      </p:pic>
      <p:sp>
        <p:nvSpPr>
          <p:cNvPr id="48" name="Text 18">
            <a:extLst>
              <a:ext uri="{FF2B5EF4-FFF2-40B4-BE49-F238E27FC236}">
                <a16:creationId xmlns:a16="http://schemas.microsoft.com/office/drawing/2014/main" id="{AEF0C179-6AC9-C888-7CFE-24F89255510A}"/>
              </a:ext>
            </a:extLst>
          </p:cNvPr>
          <p:cNvSpPr/>
          <p:nvPr/>
        </p:nvSpPr>
        <p:spPr>
          <a:xfrm>
            <a:off x="7620710" y="2925828"/>
            <a:ext cx="2174825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Сложности с хранением и индексацией</a:t>
            </a:r>
            <a:endParaRPr lang="en-US" sz="1000" dirty="0"/>
          </a:p>
        </p:txBody>
      </p:sp>
      <p:pic>
        <p:nvPicPr>
          <p:cNvPr id="49" name="Image 11" descr="preencoded.png">
            <a:extLst>
              <a:ext uri="{FF2B5EF4-FFF2-40B4-BE49-F238E27FC236}">
                <a16:creationId xmlns:a16="http://schemas.microsoft.com/office/drawing/2014/main" id="{04EE4073-3FE4-49E4-B20F-6D3DCC5C63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3547" y="3202797"/>
            <a:ext cx="85725" cy="114300"/>
          </a:xfrm>
          <a:prstGeom prst="rect">
            <a:avLst/>
          </a:prstGeom>
        </p:spPr>
      </p:pic>
      <p:sp>
        <p:nvSpPr>
          <p:cNvPr id="50" name="Text 19">
            <a:extLst>
              <a:ext uri="{FF2B5EF4-FFF2-40B4-BE49-F238E27FC236}">
                <a16:creationId xmlns:a16="http://schemas.microsoft.com/office/drawing/2014/main" id="{E3651E37-2688-E425-9E76-0D9CFC9B0E25}"/>
              </a:ext>
            </a:extLst>
          </p:cNvPr>
          <p:cNvSpPr/>
          <p:nvPr/>
        </p:nvSpPr>
        <p:spPr>
          <a:xfrm>
            <a:off x="7606421" y="3170325"/>
            <a:ext cx="2214563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Содержат скрытые инсайты и ценную информацию</a:t>
            </a:r>
            <a:endParaRPr lang="en-US" sz="1000" dirty="0"/>
          </a:p>
        </p:txBody>
      </p:sp>
      <p:pic>
        <p:nvPicPr>
          <p:cNvPr id="51" name="Image 12" descr="preencoded.png">
            <a:extLst>
              <a:ext uri="{FF2B5EF4-FFF2-40B4-BE49-F238E27FC236}">
                <a16:creationId xmlns:a16="http://schemas.microsoft.com/office/drawing/2014/main" id="{DD563811-ABB7-6BAD-8B05-1DBB7DCD3A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3547" y="3631422"/>
            <a:ext cx="114300" cy="114300"/>
          </a:xfrm>
          <a:prstGeom prst="rect">
            <a:avLst/>
          </a:prstGeom>
        </p:spPr>
      </p:pic>
      <p:sp>
        <p:nvSpPr>
          <p:cNvPr id="52" name="Text 20">
            <a:extLst>
              <a:ext uri="{FF2B5EF4-FFF2-40B4-BE49-F238E27FC236}">
                <a16:creationId xmlns:a16="http://schemas.microsoft.com/office/drawing/2014/main" id="{1B5234B6-BB48-0178-D459-29B7920503B7}"/>
              </a:ext>
            </a:extLst>
          </p:cNvPr>
          <p:cNvSpPr/>
          <p:nvPr/>
        </p:nvSpPr>
        <p:spPr>
          <a:xfrm>
            <a:off x="7649285" y="3597308"/>
            <a:ext cx="218598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Составляют до 80% всех корпоративных данных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2024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B0BB6-502C-C33D-25AF-179B7A638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06257F3-9AF0-C684-685E-754B00FB5F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BC9685-EF91-97DE-59E8-3DBA623001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101A85-61B6-955C-3568-5526F68A3D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0">
            <a:extLst>
              <a:ext uri="{FF2B5EF4-FFF2-40B4-BE49-F238E27FC236}">
                <a16:creationId xmlns:a16="http://schemas.microsoft.com/office/drawing/2014/main" id="{EC509F88-C216-98F7-8123-2C6438CA9F9C}"/>
              </a:ext>
            </a:extLst>
          </p:cNvPr>
          <p:cNvSpPr/>
          <p:nvPr/>
        </p:nvSpPr>
        <p:spPr>
          <a:xfrm>
            <a:off x="595312" y="1449117"/>
            <a:ext cx="4459101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24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Источники данных</a:t>
            </a:r>
            <a:endParaRPr lang="en-US" sz="24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69D20E00-33BE-1EFF-04E2-B4CAB1F58D20}"/>
              </a:ext>
            </a:extLst>
          </p:cNvPr>
          <p:cNvSpPr/>
          <p:nvPr/>
        </p:nvSpPr>
        <p:spPr>
          <a:xfrm>
            <a:off x="595312" y="1980963"/>
            <a:ext cx="2175244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dirty="0" err="1">
                <a:latin typeface="HSE Sans" pitchFamily="34" charset="0"/>
                <a:ea typeface="HSE Sans" pitchFamily="34" charset="-122"/>
              </a:rPr>
              <a:t>Внутренние</a:t>
            </a:r>
            <a:r>
              <a:rPr lang="en-US" sz="14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400" b="1" dirty="0" err="1">
                <a:latin typeface="HSE Sans" pitchFamily="34" charset="0"/>
                <a:ea typeface="HSE Sans" pitchFamily="34" charset="-122"/>
              </a:rPr>
              <a:t>источники</a:t>
            </a:r>
            <a:endParaRPr lang="en-US" sz="1400" b="1" dirty="0">
              <a:latin typeface="HSE Sans" pitchFamily="34" charset="0"/>
              <a:ea typeface="HSE Sans" pitchFamily="34" charset="-122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2D61B2D6-A854-FE80-227A-ACA3E616460E}"/>
              </a:ext>
            </a:extLst>
          </p:cNvPr>
          <p:cNvSpPr/>
          <p:nvPr/>
        </p:nvSpPr>
        <p:spPr>
          <a:xfrm>
            <a:off x="595312" y="2431645"/>
            <a:ext cx="2175244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Транзакционные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системы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69B94CCA-C58D-6B2E-DFAA-0368341C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2695428"/>
            <a:ext cx="128588" cy="114300"/>
          </a:xfrm>
          <a:prstGeom prst="rect">
            <a:avLst/>
          </a:prstGeom>
        </p:spPr>
      </p:pic>
      <p:sp>
        <p:nvSpPr>
          <p:cNvPr id="10" name="Text 5">
            <a:extLst>
              <a:ext uri="{FF2B5EF4-FFF2-40B4-BE49-F238E27FC236}">
                <a16:creationId xmlns:a16="http://schemas.microsoft.com/office/drawing/2014/main" id="{1670A6BE-42C7-8CD0-7587-28D30846C843}"/>
              </a:ext>
            </a:extLst>
          </p:cNvPr>
          <p:cNvSpPr/>
          <p:nvPr/>
        </p:nvSpPr>
        <p:spPr>
          <a:xfrm>
            <a:off x="781050" y="2673997"/>
            <a:ext cx="816927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ERP-системы</a:t>
            </a:r>
            <a:endParaRPr lang="en-US" sz="900" dirty="0"/>
          </a:p>
        </p:txBody>
      </p:sp>
      <p:pic>
        <p:nvPicPr>
          <p:cNvPr id="11" name="Image 2" descr="preencoded.png">
            <a:extLst>
              <a:ext uri="{FF2B5EF4-FFF2-40B4-BE49-F238E27FC236}">
                <a16:creationId xmlns:a16="http://schemas.microsoft.com/office/drawing/2014/main" id="{BEA4C6E7-FD50-13E9-C519-BEDA2975D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2866878"/>
            <a:ext cx="142875" cy="11430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02C11982-DE3E-C430-D367-7BE63837E20D}"/>
              </a:ext>
            </a:extLst>
          </p:cNvPr>
          <p:cNvSpPr/>
          <p:nvPr/>
        </p:nvSpPr>
        <p:spPr>
          <a:xfrm>
            <a:off x="795337" y="2845447"/>
            <a:ext cx="86012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CRM-системы</a:t>
            </a:r>
            <a:endParaRPr lang="en-US" sz="900" dirty="0"/>
          </a:p>
        </p:txBody>
      </p:sp>
      <p:pic>
        <p:nvPicPr>
          <p:cNvPr id="13" name="Image 3" descr="preencoded.png">
            <a:extLst>
              <a:ext uri="{FF2B5EF4-FFF2-40B4-BE49-F238E27FC236}">
                <a16:creationId xmlns:a16="http://schemas.microsoft.com/office/drawing/2014/main" id="{B350FA62-9090-1064-5FB1-E0B344745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12" y="3038328"/>
            <a:ext cx="114300" cy="114300"/>
          </a:xfrm>
          <a:prstGeom prst="rect">
            <a:avLst/>
          </a:prstGeom>
        </p:spPr>
      </p:pic>
      <p:sp>
        <p:nvSpPr>
          <p:cNvPr id="14" name="Text 7">
            <a:extLst>
              <a:ext uri="{FF2B5EF4-FFF2-40B4-BE49-F238E27FC236}">
                <a16:creationId xmlns:a16="http://schemas.microsoft.com/office/drawing/2014/main" id="{2DD099DE-740A-E1CD-FFD7-16D3A0AACE4B}"/>
              </a:ext>
            </a:extLst>
          </p:cNvPr>
          <p:cNvSpPr/>
          <p:nvPr/>
        </p:nvSpPr>
        <p:spPr>
          <a:xfrm>
            <a:off x="766762" y="3016897"/>
            <a:ext cx="113889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Кассовые системы</a:t>
            </a:r>
            <a:endParaRPr lang="en-US" sz="900" dirty="0"/>
          </a:p>
        </p:txBody>
      </p:sp>
      <p:pic>
        <p:nvPicPr>
          <p:cNvPr id="15" name="Image 4" descr="preencoded.png">
            <a:extLst>
              <a:ext uri="{FF2B5EF4-FFF2-40B4-BE49-F238E27FC236}">
                <a16:creationId xmlns:a16="http://schemas.microsoft.com/office/drawing/2014/main" id="{296C33BE-D4D9-3F8E-AA5B-9CBFC2F17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3209778"/>
            <a:ext cx="142875" cy="114300"/>
          </a:xfrm>
          <a:prstGeom prst="rect">
            <a:avLst/>
          </a:prstGeom>
        </p:spPr>
      </p:pic>
      <p:sp>
        <p:nvSpPr>
          <p:cNvPr id="16" name="Text 8">
            <a:extLst>
              <a:ext uri="{FF2B5EF4-FFF2-40B4-BE49-F238E27FC236}">
                <a16:creationId xmlns:a16="http://schemas.microsoft.com/office/drawing/2014/main" id="{91F87BFA-0C47-3948-C11C-48BE63FBA176}"/>
              </a:ext>
            </a:extLst>
          </p:cNvPr>
          <p:cNvSpPr/>
          <p:nvPr/>
        </p:nvSpPr>
        <p:spPr>
          <a:xfrm>
            <a:off x="795337" y="3188347"/>
            <a:ext cx="963095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Складской учет</a:t>
            </a:r>
            <a:endParaRPr lang="en-US" sz="900" dirty="0"/>
          </a:p>
        </p:txBody>
      </p:sp>
      <p:sp>
        <p:nvSpPr>
          <p:cNvPr id="18" name="Text 10">
            <a:extLst>
              <a:ext uri="{FF2B5EF4-FFF2-40B4-BE49-F238E27FC236}">
                <a16:creationId xmlns:a16="http://schemas.microsoft.com/office/drawing/2014/main" id="{7422859F-7391-6909-3282-90E390B531FB}"/>
              </a:ext>
            </a:extLst>
          </p:cNvPr>
          <p:cNvSpPr/>
          <p:nvPr/>
        </p:nvSpPr>
        <p:spPr>
          <a:xfrm>
            <a:off x="595312" y="3688945"/>
            <a:ext cx="2175244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Операционные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системы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19" name="Image 5" descr="preencoded.png">
            <a:extLst>
              <a:ext uri="{FF2B5EF4-FFF2-40B4-BE49-F238E27FC236}">
                <a16:creationId xmlns:a16="http://schemas.microsoft.com/office/drawing/2014/main" id="{B451F4D1-50F7-145C-1319-0F9CB9672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312" y="3952728"/>
            <a:ext cx="114300" cy="114300"/>
          </a:xfrm>
          <a:prstGeom prst="rect">
            <a:avLst/>
          </a:prstGeom>
        </p:spPr>
      </p:pic>
      <p:sp>
        <p:nvSpPr>
          <p:cNvPr id="20" name="Text 11">
            <a:extLst>
              <a:ext uri="{FF2B5EF4-FFF2-40B4-BE49-F238E27FC236}">
                <a16:creationId xmlns:a16="http://schemas.microsoft.com/office/drawing/2014/main" id="{F4265BBD-1411-C4C2-CE8E-CA15D4F360FC}"/>
              </a:ext>
            </a:extLst>
          </p:cNvPr>
          <p:cNvSpPr/>
          <p:nvPr/>
        </p:nvSpPr>
        <p:spPr>
          <a:xfrm>
            <a:off x="766762" y="3931297"/>
            <a:ext cx="2003794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Системы управления процессами</a:t>
            </a:r>
            <a:endParaRPr lang="en-US" sz="900" dirty="0"/>
          </a:p>
        </p:txBody>
      </p:sp>
      <p:pic>
        <p:nvPicPr>
          <p:cNvPr id="21" name="Image 6" descr="preencoded.png">
            <a:extLst>
              <a:ext uri="{FF2B5EF4-FFF2-40B4-BE49-F238E27FC236}">
                <a16:creationId xmlns:a16="http://schemas.microsoft.com/office/drawing/2014/main" id="{8FB4463B-EA7B-69F9-8AD9-3B226FB15E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12" y="4124178"/>
            <a:ext cx="128588" cy="114300"/>
          </a:xfrm>
          <a:prstGeom prst="rect">
            <a:avLst/>
          </a:prstGeom>
        </p:spPr>
      </p:pic>
      <p:sp>
        <p:nvSpPr>
          <p:cNvPr id="22" name="Text 12">
            <a:extLst>
              <a:ext uri="{FF2B5EF4-FFF2-40B4-BE49-F238E27FC236}">
                <a16:creationId xmlns:a16="http://schemas.microsoft.com/office/drawing/2014/main" id="{518F5017-FA49-402D-22FA-BF04A668B885}"/>
              </a:ext>
            </a:extLst>
          </p:cNvPr>
          <p:cNvSpPr/>
          <p:nvPr/>
        </p:nvSpPr>
        <p:spPr>
          <a:xfrm>
            <a:off x="781050" y="4102747"/>
            <a:ext cx="1686288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Системы документооборота</a:t>
            </a:r>
            <a:endParaRPr lang="en-US" sz="900" dirty="0"/>
          </a:p>
        </p:txBody>
      </p:sp>
      <p:pic>
        <p:nvPicPr>
          <p:cNvPr id="23" name="Image 7" descr="preencoded.png">
            <a:extLst>
              <a:ext uri="{FF2B5EF4-FFF2-40B4-BE49-F238E27FC236}">
                <a16:creationId xmlns:a16="http://schemas.microsoft.com/office/drawing/2014/main" id="{F83513C7-4120-9809-7B9F-8A6D94A4A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12" y="4295628"/>
            <a:ext cx="85725" cy="114300"/>
          </a:xfrm>
          <a:prstGeom prst="rect">
            <a:avLst/>
          </a:prstGeom>
        </p:spPr>
      </p:pic>
      <p:sp>
        <p:nvSpPr>
          <p:cNvPr id="24" name="Text 13">
            <a:extLst>
              <a:ext uri="{FF2B5EF4-FFF2-40B4-BE49-F238E27FC236}">
                <a16:creationId xmlns:a16="http://schemas.microsoft.com/office/drawing/2014/main" id="{AF174618-C1E4-2918-D454-A9E26656863A}"/>
              </a:ext>
            </a:extLst>
          </p:cNvPr>
          <p:cNvSpPr/>
          <p:nvPr/>
        </p:nvSpPr>
        <p:spPr>
          <a:xfrm>
            <a:off x="738187" y="4274197"/>
            <a:ext cx="109020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Учетные системы</a:t>
            </a:r>
            <a:endParaRPr lang="en-US" sz="900" dirty="0"/>
          </a:p>
        </p:txBody>
      </p:sp>
      <p:sp>
        <p:nvSpPr>
          <p:cNvPr id="26" name="Text 15">
            <a:extLst>
              <a:ext uri="{FF2B5EF4-FFF2-40B4-BE49-F238E27FC236}">
                <a16:creationId xmlns:a16="http://schemas.microsoft.com/office/drawing/2014/main" id="{C780E490-E14A-8D64-ECED-8E699F777204}"/>
              </a:ext>
            </a:extLst>
          </p:cNvPr>
          <p:cNvSpPr/>
          <p:nvPr/>
        </p:nvSpPr>
        <p:spPr>
          <a:xfrm>
            <a:off x="595312" y="4774795"/>
            <a:ext cx="2175244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Корпоративные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приложения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27" name="Image 8" descr="preencoded.png">
            <a:extLst>
              <a:ext uri="{FF2B5EF4-FFF2-40B4-BE49-F238E27FC236}">
                <a16:creationId xmlns:a16="http://schemas.microsoft.com/office/drawing/2014/main" id="{15F0F59F-D470-CE1B-E068-74B97E5F2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312" y="5038578"/>
            <a:ext cx="114300" cy="114300"/>
          </a:xfrm>
          <a:prstGeom prst="rect">
            <a:avLst/>
          </a:prstGeom>
        </p:spPr>
      </p:pic>
      <p:sp>
        <p:nvSpPr>
          <p:cNvPr id="28" name="Text 16">
            <a:extLst>
              <a:ext uri="{FF2B5EF4-FFF2-40B4-BE49-F238E27FC236}">
                <a16:creationId xmlns:a16="http://schemas.microsoft.com/office/drawing/2014/main" id="{BDA12DD5-BE6B-7A0B-5434-8E4E8A3F5ACB}"/>
              </a:ext>
            </a:extLst>
          </p:cNvPr>
          <p:cNvSpPr/>
          <p:nvPr/>
        </p:nvSpPr>
        <p:spPr>
          <a:xfrm>
            <a:off x="766762" y="5017147"/>
            <a:ext cx="1338337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Корпоративная почта</a:t>
            </a:r>
            <a:endParaRPr lang="en-US" sz="900" dirty="0"/>
          </a:p>
        </p:txBody>
      </p:sp>
      <p:pic>
        <p:nvPicPr>
          <p:cNvPr id="29" name="Image 9" descr="preencoded.png">
            <a:extLst>
              <a:ext uri="{FF2B5EF4-FFF2-40B4-BE49-F238E27FC236}">
                <a16:creationId xmlns:a16="http://schemas.microsoft.com/office/drawing/2014/main" id="{5CDBC315-BA6E-C568-C5A8-95D943E9E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312" y="5210028"/>
            <a:ext cx="142875" cy="114300"/>
          </a:xfrm>
          <a:prstGeom prst="rect">
            <a:avLst/>
          </a:prstGeom>
        </p:spPr>
      </p:pic>
      <p:sp>
        <p:nvSpPr>
          <p:cNvPr id="30" name="Text 17">
            <a:extLst>
              <a:ext uri="{FF2B5EF4-FFF2-40B4-BE49-F238E27FC236}">
                <a16:creationId xmlns:a16="http://schemas.microsoft.com/office/drawing/2014/main" id="{2C93FF8E-8E45-D880-981A-16C871DFC77D}"/>
              </a:ext>
            </a:extLst>
          </p:cNvPr>
          <p:cNvSpPr/>
          <p:nvPr/>
        </p:nvSpPr>
        <p:spPr>
          <a:xfrm>
            <a:off x="795337" y="5188597"/>
            <a:ext cx="88984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Мессенджеры</a:t>
            </a:r>
            <a:endParaRPr lang="en-US" sz="900" dirty="0"/>
          </a:p>
        </p:txBody>
      </p:sp>
      <p:pic>
        <p:nvPicPr>
          <p:cNvPr id="31" name="Image 10" descr="preencoded.png">
            <a:extLst>
              <a:ext uri="{FF2B5EF4-FFF2-40B4-BE49-F238E27FC236}">
                <a16:creationId xmlns:a16="http://schemas.microsoft.com/office/drawing/2014/main" id="{7C71FF0D-BA84-6F83-2412-FBE1B5BAC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312" y="5381478"/>
            <a:ext cx="100013" cy="114300"/>
          </a:xfrm>
          <a:prstGeom prst="rect">
            <a:avLst/>
          </a:prstGeom>
        </p:spPr>
      </p:pic>
      <p:sp>
        <p:nvSpPr>
          <p:cNvPr id="32" name="Text 18">
            <a:extLst>
              <a:ext uri="{FF2B5EF4-FFF2-40B4-BE49-F238E27FC236}">
                <a16:creationId xmlns:a16="http://schemas.microsoft.com/office/drawing/2014/main" id="{E49D45E9-2681-B209-CA2E-CA1509D6FEC5}"/>
              </a:ext>
            </a:extLst>
          </p:cNvPr>
          <p:cNvSpPr/>
          <p:nvPr/>
        </p:nvSpPr>
        <p:spPr>
          <a:xfrm>
            <a:off x="752475" y="5360047"/>
            <a:ext cx="977494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Планировщики</a:t>
            </a:r>
            <a:endParaRPr lang="en-US" sz="900" dirty="0"/>
          </a:p>
        </p:txBody>
      </p:sp>
      <p:sp>
        <p:nvSpPr>
          <p:cNvPr id="33" name="Text 19">
            <a:extLst>
              <a:ext uri="{FF2B5EF4-FFF2-40B4-BE49-F238E27FC236}">
                <a16:creationId xmlns:a16="http://schemas.microsoft.com/office/drawing/2014/main" id="{A9DF485C-FB79-F787-9E54-51851FEE4DD9}"/>
              </a:ext>
            </a:extLst>
          </p:cNvPr>
          <p:cNvSpPr/>
          <p:nvPr/>
        </p:nvSpPr>
        <p:spPr>
          <a:xfrm>
            <a:off x="3775541" y="1974414"/>
            <a:ext cx="1959629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400" b="1" dirty="0" err="1">
                <a:latin typeface="HSE Sans" pitchFamily="34" charset="0"/>
                <a:ea typeface="HSE Sans" pitchFamily="34" charset="-122"/>
              </a:rPr>
              <a:t>Внешние</a:t>
            </a:r>
            <a:r>
              <a:rPr lang="en-US" sz="14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400" b="1" dirty="0" err="1">
                <a:latin typeface="HSE Sans" pitchFamily="34" charset="0"/>
                <a:ea typeface="HSE Sans" pitchFamily="34" charset="-122"/>
              </a:rPr>
              <a:t>источники</a:t>
            </a:r>
            <a:endParaRPr lang="en-US" sz="1400" b="1" dirty="0">
              <a:latin typeface="HSE Sans" pitchFamily="34" charset="0"/>
              <a:ea typeface="HSE Sans" pitchFamily="34" charset="-122"/>
            </a:endParaRPr>
          </a:p>
        </p:txBody>
      </p:sp>
      <p:sp>
        <p:nvSpPr>
          <p:cNvPr id="35" name="Text 21">
            <a:extLst>
              <a:ext uri="{FF2B5EF4-FFF2-40B4-BE49-F238E27FC236}">
                <a16:creationId xmlns:a16="http://schemas.microsoft.com/office/drawing/2014/main" id="{74DAA601-E86B-60D3-9BDC-602AF760CED8}"/>
              </a:ext>
            </a:extLst>
          </p:cNvPr>
          <p:cNvSpPr/>
          <p:nvPr/>
        </p:nvSpPr>
        <p:spPr>
          <a:xfrm>
            <a:off x="3775541" y="2431645"/>
            <a:ext cx="1756804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Открытые</a:t>
            </a:r>
            <a:r>
              <a:rPr lang="en-US" sz="11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100" b="1" dirty="0" err="1">
                <a:latin typeface="HSE Sans" pitchFamily="34" charset="0"/>
                <a:ea typeface="HSE Sans" pitchFamily="34" charset="-122"/>
              </a:rPr>
              <a:t>данные</a:t>
            </a:r>
            <a:endParaRPr lang="en-US" sz="11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36" name="Image 11" descr="preencoded.png">
            <a:extLst>
              <a:ext uri="{FF2B5EF4-FFF2-40B4-BE49-F238E27FC236}">
                <a16:creationId xmlns:a16="http://schemas.microsoft.com/office/drawing/2014/main" id="{F58B2B1C-3461-14F0-5379-CD84A663A8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75541" y="2695428"/>
            <a:ext cx="114300" cy="114300"/>
          </a:xfrm>
          <a:prstGeom prst="rect">
            <a:avLst/>
          </a:prstGeom>
        </p:spPr>
      </p:pic>
      <p:sp>
        <p:nvSpPr>
          <p:cNvPr id="37" name="Text 22">
            <a:extLst>
              <a:ext uri="{FF2B5EF4-FFF2-40B4-BE49-F238E27FC236}">
                <a16:creationId xmlns:a16="http://schemas.microsoft.com/office/drawing/2014/main" id="{80A1404E-1A89-0587-4CFA-E87F38E57D84}"/>
              </a:ext>
            </a:extLst>
          </p:cNvPr>
          <p:cNvSpPr/>
          <p:nvPr/>
        </p:nvSpPr>
        <p:spPr>
          <a:xfrm>
            <a:off x="3946991" y="2673997"/>
            <a:ext cx="1585354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Государственные порталы</a:t>
            </a:r>
            <a:endParaRPr lang="en-US" sz="900" dirty="0"/>
          </a:p>
        </p:txBody>
      </p:sp>
      <p:pic>
        <p:nvPicPr>
          <p:cNvPr id="38" name="Image 12" descr="preencoded.png">
            <a:extLst>
              <a:ext uri="{FF2B5EF4-FFF2-40B4-BE49-F238E27FC236}">
                <a16:creationId xmlns:a16="http://schemas.microsoft.com/office/drawing/2014/main" id="{E09F7616-0C90-E158-AA17-E7A135ACAE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5541" y="2866878"/>
            <a:ext cx="114300" cy="114300"/>
          </a:xfrm>
          <a:prstGeom prst="rect">
            <a:avLst/>
          </a:prstGeom>
        </p:spPr>
      </p:pic>
      <p:sp>
        <p:nvSpPr>
          <p:cNvPr id="39" name="Text 23">
            <a:extLst>
              <a:ext uri="{FF2B5EF4-FFF2-40B4-BE49-F238E27FC236}">
                <a16:creationId xmlns:a16="http://schemas.microsoft.com/office/drawing/2014/main" id="{E68A858F-4BB3-C68D-BDC4-1DA7CFB8D418}"/>
              </a:ext>
            </a:extLst>
          </p:cNvPr>
          <p:cNvSpPr/>
          <p:nvPr/>
        </p:nvSpPr>
        <p:spPr>
          <a:xfrm>
            <a:off x="3946991" y="2845447"/>
            <a:ext cx="1442479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Статистические службы</a:t>
            </a:r>
            <a:endParaRPr lang="en-US" sz="900" dirty="0"/>
          </a:p>
        </p:txBody>
      </p:sp>
      <p:pic>
        <p:nvPicPr>
          <p:cNvPr id="40" name="Image 13" descr="preencoded.png">
            <a:extLst>
              <a:ext uri="{FF2B5EF4-FFF2-40B4-BE49-F238E27FC236}">
                <a16:creationId xmlns:a16="http://schemas.microsoft.com/office/drawing/2014/main" id="{218EEAF5-93E0-E07F-A264-F985705EB8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75541" y="3038328"/>
            <a:ext cx="100013" cy="114300"/>
          </a:xfrm>
          <a:prstGeom prst="rect">
            <a:avLst/>
          </a:prstGeom>
        </p:spPr>
      </p:pic>
      <p:sp>
        <p:nvSpPr>
          <p:cNvPr id="41" name="Text 24">
            <a:extLst>
              <a:ext uri="{FF2B5EF4-FFF2-40B4-BE49-F238E27FC236}">
                <a16:creationId xmlns:a16="http://schemas.microsoft.com/office/drawing/2014/main" id="{5B08645D-8FF5-026F-03FB-0C65D71D3887}"/>
              </a:ext>
            </a:extLst>
          </p:cNvPr>
          <p:cNvSpPr/>
          <p:nvPr/>
        </p:nvSpPr>
        <p:spPr>
          <a:xfrm>
            <a:off x="3932704" y="3016897"/>
            <a:ext cx="1213768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Открытые датасеты</a:t>
            </a:r>
            <a:endParaRPr lang="en-US" sz="900" dirty="0"/>
          </a:p>
        </p:txBody>
      </p:sp>
      <p:sp>
        <p:nvSpPr>
          <p:cNvPr id="43" name="Text 26">
            <a:extLst>
              <a:ext uri="{FF2B5EF4-FFF2-40B4-BE49-F238E27FC236}">
                <a16:creationId xmlns:a16="http://schemas.microsoft.com/office/drawing/2014/main" id="{779A1836-F54A-AA54-837A-C135A4335DF0}"/>
              </a:ext>
            </a:extLst>
          </p:cNvPr>
          <p:cNvSpPr/>
          <p:nvPr/>
        </p:nvSpPr>
        <p:spPr>
          <a:xfrm>
            <a:off x="3775541" y="3517495"/>
            <a:ext cx="1959629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Социальные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медиа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44" name="Image 14" descr="preencoded.png">
            <a:extLst>
              <a:ext uri="{FF2B5EF4-FFF2-40B4-BE49-F238E27FC236}">
                <a16:creationId xmlns:a16="http://schemas.microsoft.com/office/drawing/2014/main" id="{AB6957C8-822D-579F-86E4-8ED2C74739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75541" y="3781278"/>
            <a:ext cx="114300" cy="114300"/>
          </a:xfrm>
          <a:prstGeom prst="rect">
            <a:avLst/>
          </a:prstGeom>
        </p:spPr>
      </p:pic>
      <p:sp>
        <p:nvSpPr>
          <p:cNvPr id="45" name="Text 27">
            <a:extLst>
              <a:ext uri="{FF2B5EF4-FFF2-40B4-BE49-F238E27FC236}">
                <a16:creationId xmlns:a16="http://schemas.microsoft.com/office/drawing/2014/main" id="{D6FE9F8C-E55C-61FA-F3D4-4C7282E26C62}"/>
              </a:ext>
            </a:extLst>
          </p:cNvPr>
          <p:cNvSpPr/>
          <p:nvPr/>
        </p:nvSpPr>
        <p:spPr>
          <a:xfrm>
            <a:off x="3946991" y="3759847"/>
            <a:ext cx="1089533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Социальные сети</a:t>
            </a:r>
            <a:endParaRPr lang="en-US" sz="900" dirty="0"/>
          </a:p>
        </p:txBody>
      </p:sp>
      <p:pic>
        <p:nvPicPr>
          <p:cNvPr id="46" name="Image 15" descr="preencoded.png">
            <a:extLst>
              <a:ext uri="{FF2B5EF4-FFF2-40B4-BE49-F238E27FC236}">
                <a16:creationId xmlns:a16="http://schemas.microsoft.com/office/drawing/2014/main" id="{2A030DBD-F9CC-3C7C-8F60-4C9AD9E58A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5541" y="3952728"/>
            <a:ext cx="128588" cy="114300"/>
          </a:xfrm>
          <a:prstGeom prst="rect">
            <a:avLst/>
          </a:prstGeom>
        </p:spPr>
      </p:pic>
      <p:sp>
        <p:nvSpPr>
          <p:cNvPr id="47" name="Text 28">
            <a:extLst>
              <a:ext uri="{FF2B5EF4-FFF2-40B4-BE49-F238E27FC236}">
                <a16:creationId xmlns:a16="http://schemas.microsoft.com/office/drawing/2014/main" id="{7D27DEFB-7D3A-C8DC-1E30-75B23DC6CE10}"/>
              </a:ext>
            </a:extLst>
          </p:cNvPr>
          <p:cNvSpPr/>
          <p:nvPr/>
        </p:nvSpPr>
        <p:spPr>
          <a:xfrm>
            <a:off x="3961279" y="3931297"/>
            <a:ext cx="1100277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Видеоплатформы</a:t>
            </a:r>
            <a:endParaRPr lang="en-US" sz="900" dirty="0"/>
          </a:p>
        </p:txBody>
      </p:sp>
      <p:pic>
        <p:nvPicPr>
          <p:cNvPr id="48" name="Image 16" descr="preencoded.png">
            <a:extLst>
              <a:ext uri="{FF2B5EF4-FFF2-40B4-BE49-F238E27FC236}">
                <a16:creationId xmlns:a16="http://schemas.microsoft.com/office/drawing/2014/main" id="{36D13D90-9DB4-EA24-4C91-76228CB9B2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75541" y="4124178"/>
            <a:ext cx="114300" cy="114300"/>
          </a:xfrm>
          <a:prstGeom prst="rect">
            <a:avLst/>
          </a:prstGeom>
        </p:spPr>
      </p:pic>
      <p:sp>
        <p:nvSpPr>
          <p:cNvPr id="49" name="Text 29">
            <a:extLst>
              <a:ext uri="{FF2B5EF4-FFF2-40B4-BE49-F238E27FC236}">
                <a16:creationId xmlns:a16="http://schemas.microsoft.com/office/drawing/2014/main" id="{8E3BDD45-1A9B-FD0D-C286-5BA4CD2CA6B5}"/>
              </a:ext>
            </a:extLst>
          </p:cNvPr>
          <p:cNvSpPr/>
          <p:nvPr/>
        </p:nvSpPr>
        <p:spPr>
          <a:xfrm>
            <a:off x="3946991" y="4102747"/>
            <a:ext cx="1374363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Форумы и обсуждения</a:t>
            </a:r>
            <a:endParaRPr lang="en-US" sz="900" dirty="0"/>
          </a:p>
        </p:txBody>
      </p:sp>
      <p:sp>
        <p:nvSpPr>
          <p:cNvPr id="51" name="Text 31">
            <a:extLst>
              <a:ext uri="{FF2B5EF4-FFF2-40B4-BE49-F238E27FC236}">
                <a16:creationId xmlns:a16="http://schemas.microsoft.com/office/drawing/2014/main" id="{DBB44375-1E16-17AE-AE5D-D646257E95CE}"/>
              </a:ext>
            </a:extLst>
          </p:cNvPr>
          <p:cNvSpPr/>
          <p:nvPr/>
        </p:nvSpPr>
        <p:spPr>
          <a:xfrm>
            <a:off x="3775541" y="4603345"/>
            <a:ext cx="1959629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Партнерские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данные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52" name="Image 17" descr="preencoded.png">
            <a:extLst>
              <a:ext uri="{FF2B5EF4-FFF2-40B4-BE49-F238E27FC236}">
                <a16:creationId xmlns:a16="http://schemas.microsoft.com/office/drawing/2014/main" id="{B57F45FC-E378-D53B-ACE9-5C59D8D76F4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75541" y="4867128"/>
            <a:ext cx="142875" cy="114300"/>
          </a:xfrm>
          <a:prstGeom prst="rect">
            <a:avLst/>
          </a:prstGeom>
        </p:spPr>
      </p:pic>
      <p:sp>
        <p:nvSpPr>
          <p:cNvPr id="53" name="Text 32">
            <a:extLst>
              <a:ext uri="{FF2B5EF4-FFF2-40B4-BE49-F238E27FC236}">
                <a16:creationId xmlns:a16="http://schemas.microsoft.com/office/drawing/2014/main" id="{B0E92972-D1C8-B36F-B0FC-0E72A1594E99}"/>
              </a:ext>
            </a:extLst>
          </p:cNvPr>
          <p:cNvSpPr/>
          <p:nvPr/>
        </p:nvSpPr>
        <p:spPr>
          <a:xfrm>
            <a:off x="3975566" y="4845697"/>
            <a:ext cx="1322933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Данные поставщиков</a:t>
            </a:r>
            <a:endParaRPr lang="en-US" sz="900" dirty="0"/>
          </a:p>
        </p:txBody>
      </p:sp>
      <p:pic>
        <p:nvPicPr>
          <p:cNvPr id="54" name="Image 18" descr="preencoded.png">
            <a:extLst>
              <a:ext uri="{FF2B5EF4-FFF2-40B4-BE49-F238E27FC236}">
                <a16:creationId xmlns:a16="http://schemas.microsoft.com/office/drawing/2014/main" id="{210D1284-879F-7DB6-C2A1-708DD5C46A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5541" y="5038578"/>
            <a:ext cx="142875" cy="114300"/>
          </a:xfrm>
          <a:prstGeom prst="rect">
            <a:avLst/>
          </a:prstGeom>
        </p:spPr>
      </p:pic>
      <p:sp>
        <p:nvSpPr>
          <p:cNvPr id="55" name="Text 33">
            <a:extLst>
              <a:ext uri="{FF2B5EF4-FFF2-40B4-BE49-F238E27FC236}">
                <a16:creationId xmlns:a16="http://schemas.microsoft.com/office/drawing/2014/main" id="{F336CA1D-E1D4-89DF-9C0C-B48B7FB1E1DC}"/>
              </a:ext>
            </a:extLst>
          </p:cNvPr>
          <p:cNvSpPr/>
          <p:nvPr/>
        </p:nvSpPr>
        <p:spPr>
          <a:xfrm>
            <a:off x="3975566" y="5017147"/>
            <a:ext cx="1530018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Логистические партнеры</a:t>
            </a:r>
            <a:endParaRPr lang="en-US" sz="900" dirty="0"/>
          </a:p>
        </p:txBody>
      </p:sp>
      <p:pic>
        <p:nvPicPr>
          <p:cNvPr id="56" name="Image 19" descr="preencoded.png">
            <a:extLst>
              <a:ext uri="{FF2B5EF4-FFF2-40B4-BE49-F238E27FC236}">
                <a16:creationId xmlns:a16="http://schemas.microsoft.com/office/drawing/2014/main" id="{9BF106A3-2C97-068A-03B7-47A9110B0E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75541" y="5210028"/>
            <a:ext cx="128588" cy="114300"/>
          </a:xfrm>
          <a:prstGeom prst="rect">
            <a:avLst/>
          </a:prstGeom>
        </p:spPr>
      </p:pic>
      <p:sp>
        <p:nvSpPr>
          <p:cNvPr id="57" name="Text 34">
            <a:extLst>
              <a:ext uri="{FF2B5EF4-FFF2-40B4-BE49-F238E27FC236}">
                <a16:creationId xmlns:a16="http://schemas.microsoft.com/office/drawing/2014/main" id="{3E4016F5-8C68-33AA-3514-E2FE26EB91F7}"/>
              </a:ext>
            </a:extLst>
          </p:cNvPr>
          <p:cNvSpPr/>
          <p:nvPr/>
        </p:nvSpPr>
        <p:spPr>
          <a:xfrm>
            <a:off x="3961279" y="5188597"/>
            <a:ext cx="124943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Платежные системы</a:t>
            </a:r>
            <a:endParaRPr lang="en-US" sz="900" dirty="0"/>
          </a:p>
        </p:txBody>
      </p:sp>
      <p:sp>
        <p:nvSpPr>
          <p:cNvPr id="59" name="Text 36">
            <a:extLst>
              <a:ext uri="{FF2B5EF4-FFF2-40B4-BE49-F238E27FC236}">
                <a16:creationId xmlns:a16="http://schemas.microsoft.com/office/drawing/2014/main" id="{3D1B191B-F5D2-3DA9-94A0-8D71EE03FC77}"/>
              </a:ext>
            </a:extLst>
          </p:cNvPr>
          <p:cNvSpPr/>
          <p:nvPr/>
        </p:nvSpPr>
        <p:spPr>
          <a:xfrm>
            <a:off x="3775541" y="5689195"/>
            <a:ext cx="2070100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b="1" dirty="0">
                <a:latin typeface="HSE Sans" pitchFamily="34" charset="0"/>
                <a:ea typeface="HSE Sans" pitchFamily="34" charset="-122"/>
              </a:rPr>
              <a:t>IoT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и</a:t>
            </a:r>
            <a:r>
              <a:rPr lang="en-US" sz="1200" b="1" dirty="0">
                <a:latin typeface="HSE Sans" pitchFamily="34" charset="0"/>
                <a:ea typeface="HSE Sans" pitchFamily="34" charset="-122"/>
              </a:rPr>
              <a:t> </a:t>
            </a:r>
            <a:r>
              <a:rPr lang="en-US" sz="1200" b="1" dirty="0" err="1">
                <a:latin typeface="HSE Sans" pitchFamily="34" charset="0"/>
                <a:ea typeface="HSE Sans" pitchFamily="34" charset="-122"/>
              </a:rPr>
              <a:t>сенсоры</a:t>
            </a:r>
            <a:endParaRPr lang="en-US" sz="1200" b="1" dirty="0">
              <a:latin typeface="HSE Sans" pitchFamily="34" charset="0"/>
              <a:ea typeface="HSE Sans" pitchFamily="34" charset="-122"/>
            </a:endParaRPr>
          </a:p>
        </p:txBody>
      </p:sp>
      <p:pic>
        <p:nvPicPr>
          <p:cNvPr id="60" name="Image 20" descr="preencoded.png">
            <a:extLst>
              <a:ext uri="{FF2B5EF4-FFF2-40B4-BE49-F238E27FC236}">
                <a16:creationId xmlns:a16="http://schemas.microsoft.com/office/drawing/2014/main" id="{00716A33-589B-0483-786E-6D8BD7D2B20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5541" y="5952978"/>
            <a:ext cx="128588" cy="114300"/>
          </a:xfrm>
          <a:prstGeom prst="rect">
            <a:avLst/>
          </a:prstGeom>
        </p:spPr>
      </p:pic>
      <p:sp>
        <p:nvSpPr>
          <p:cNvPr id="61" name="Text 37">
            <a:extLst>
              <a:ext uri="{FF2B5EF4-FFF2-40B4-BE49-F238E27FC236}">
                <a16:creationId xmlns:a16="http://schemas.microsoft.com/office/drawing/2014/main" id="{B6EE2F01-BA4F-E78E-C0C8-B2F6A9F7E556}"/>
              </a:ext>
            </a:extLst>
          </p:cNvPr>
          <p:cNvSpPr/>
          <p:nvPr/>
        </p:nvSpPr>
        <p:spPr>
          <a:xfrm>
            <a:off x="3961279" y="5931547"/>
            <a:ext cx="1522707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Промышленные датчики</a:t>
            </a:r>
            <a:endParaRPr lang="en-US" sz="900" dirty="0"/>
          </a:p>
        </p:txBody>
      </p:sp>
      <p:pic>
        <p:nvPicPr>
          <p:cNvPr id="62" name="Image 21" descr="preencoded.png">
            <a:extLst>
              <a:ext uri="{FF2B5EF4-FFF2-40B4-BE49-F238E27FC236}">
                <a16:creationId xmlns:a16="http://schemas.microsoft.com/office/drawing/2014/main" id="{D7C5E498-37E8-337F-5EF0-98564D7A587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75541" y="6124428"/>
            <a:ext cx="85725" cy="114300"/>
          </a:xfrm>
          <a:prstGeom prst="rect">
            <a:avLst/>
          </a:prstGeom>
        </p:spPr>
      </p:pic>
      <p:sp>
        <p:nvSpPr>
          <p:cNvPr id="63" name="Text 38">
            <a:extLst>
              <a:ext uri="{FF2B5EF4-FFF2-40B4-BE49-F238E27FC236}">
                <a16:creationId xmlns:a16="http://schemas.microsoft.com/office/drawing/2014/main" id="{35532776-7EBA-3170-842E-A7D246F18376}"/>
              </a:ext>
            </a:extLst>
          </p:cNvPr>
          <p:cNvSpPr/>
          <p:nvPr/>
        </p:nvSpPr>
        <p:spPr>
          <a:xfrm>
            <a:off x="3918416" y="6102997"/>
            <a:ext cx="1425569" cy="1553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Мобильные устройства</a:t>
            </a:r>
            <a:endParaRPr lang="en-US" sz="900" dirty="0"/>
          </a:p>
        </p:txBody>
      </p:sp>
      <p:pic>
        <p:nvPicPr>
          <p:cNvPr id="64" name="Image 22" descr="preencoded.png">
            <a:extLst>
              <a:ext uri="{FF2B5EF4-FFF2-40B4-BE49-F238E27FC236}">
                <a16:creationId xmlns:a16="http://schemas.microsoft.com/office/drawing/2014/main" id="{1CF5D7FF-D871-7870-81A9-04CC2B2164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75541" y="6295878"/>
            <a:ext cx="128588" cy="114300"/>
          </a:xfrm>
          <a:prstGeom prst="rect">
            <a:avLst/>
          </a:prstGeom>
        </p:spPr>
      </p:pic>
      <p:sp>
        <p:nvSpPr>
          <p:cNvPr id="65" name="Text 39">
            <a:extLst>
              <a:ext uri="{FF2B5EF4-FFF2-40B4-BE49-F238E27FC236}">
                <a16:creationId xmlns:a16="http://schemas.microsoft.com/office/drawing/2014/main" id="{9BFFB41B-CAF3-C56A-63A8-8B983E1522F5}"/>
              </a:ext>
            </a:extLst>
          </p:cNvPr>
          <p:cNvSpPr/>
          <p:nvPr/>
        </p:nvSpPr>
        <p:spPr>
          <a:xfrm>
            <a:off x="3961279" y="6274447"/>
            <a:ext cx="1133401" cy="155377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Умные устройства</a:t>
            </a:r>
            <a:endParaRPr lang="en-US" sz="900" dirty="0"/>
          </a:p>
        </p:txBody>
      </p:sp>
      <p:sp>
        <p:nvSpPr>
          <p:cNvPr id="66" name="Shape 8">
            <a:extLst>
              <a:ext uri="{FF2B5EF4-FFF2-40B4-BE49-F238E27FC236}">
                <a16:creationId xmlns:a16="http://schemas.microsoft.com/office/drawing/2014/main" id="{6A39FC60-6748-C21A-6B77-70CAE6C348C2}"/>
              </a:ext>
            </a:extLst>
          </p:cNvPr>
          <p:cNvSpPr/>
          <p:nvPr/>
        </p:nvSpPr>
        <p:spPr>
          <a:xfrm>
            <a:off x="6138509" y="1815393"/>
            <a:ext cx="45719" cy="4702134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4BB548-FDCA-2491-194B-A270B5CC79F5}"/>
              </a:ext>
            </a:extLst>
          </p:cNvPr>
          <p:cNvSpPr txBox="1"/>
          <p:nvPr/>
        </p:nvSpPr>
        <p:spPr>
          <a:xfrm>
            <a:off x="8329991" y="2426454"/>
            <a:ext cx="1785255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>
            <a:defPPr>
              <a:defRPr lang="en-RU"/>
            </a:defPPr>
            <a:lvl1pPr>
              <a:defRPr sz="1400" b="1">
                <a:latin typeface="HSE Sans" pitchFamily="34" charset="0"/>
                <a:ea typeface="HSE Sans" pitchFamily="34" charset="-122"/>
              </a:defRPr>
            </a:lvl1pPr>
          </a:lstStyle>
          <a:p>
            <a:r>
              <a:rPr lang="ru-RU" dirty="0"/>
              <a:t>Онлайн источники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35AD77-B427-C254-4AB0-D01F9934DDE3}"/>
              </a:ext>
            </a:extLst>
          </p:cNvPr>
          <p:cNvSpPr txBox="1"/>
          <p:nvPr/>
        </p:nvSpPr>
        <p:spPr>
          <a:xfrm>
            <a:off x="8269918" y="4436574"/>
            <a:ext cx="1785255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>
            <a:defPPr>
              <a:defRPr lang="en-RU"/>
            </a:defPPr>
            <a:lvl1pPr>
              <a:defRPr sz="1400" b="1">
                <a:latin typeface="HSE Sans" pitchFamily="34" charset="0"/>
                <a:ea typeface="HSE Sans" pitchFamily="34" charset="-122"/>
              </a:defRPr>
            </a:lvl1pPr>
          </a:lstStyle>
          <a:p>
            <a:r>
              <a:rPr lang="ru-RU" dirty="0"/>
              <a:t>Офлайн источники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5E2112-7320-045D-00B5-089E28D55BBA}"/>
              </a:ext>
            </a:extLst>
          </p:cNvPr>
          <p:cNvSpPr txBox="1"/>
          <p:nvPr/>
        </p:nvSpPr>
        <p:spPr>
          <a:xfrm>
            <a:off x="7767956" y="2947327"/>
            <a:ext cx="28248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HSE Sans" panose="02000000000000000000" pitchFamily="2" charset="0"/>
              </a:rPr>
              <a:t>данные, поступающие в реальном времени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C67620-610B-D0B7-CEEF-7CB839EBB123}"/>
              </a:ext>
            </a:extLst>
          </p:cNvPr>
          <p:cNvSpPr txBox="1"/>
          <p:nvPr/>
        </p:nvSpPr>
        <p:spPr>
          <a:xfrm>
            <a:off x="7524204" y="4947650"/>
            <a:ext cx="31133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HSE Sans" panose="02000000000000000000" pitchFamily="2" charset="0"/>
              </a:rPr>
              <a:t>данные, которые поступают периодически, пакетами</a:t>
            </a:r>
          </a:p>
        </p:txBody>
      </p:sp>
    </p:spTree>
    <p:extLst>
      <p:ext uri="{BB962C8B-B14F-4D97-AF65-F5344CB8AC3E}">
        <p14:creationId xmlns:p14="http://schemas.microsoft.com/office/powerpoint/2010/main" val="191408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2590C-8EEE-3F59-90FC-5485FC5EF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30F261D-1289-44DE-72AE-FC89F62B6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072CA3-D8A6-6755-C843-5DEBC2F362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165CB4-0CE4-7472-26D2-E43CC47D9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6A8566F-AE75-1008-191B-3642774C9148}"/>
              </a:ext>
            </a:extLst>
          </p:cNvPr>
          <p:cNvSpPr/>
          <p:nvPr/>
        </p:nvSpPr>
        <p:spPr>
          <a:xfrm>
            <a:off x="498543" y="1506841"/>
            <a:ext cx="4540116" cy="408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2400" dirty="0">
                <a:latin typeface="HSE Sans" panose="02000000000000000000" pitchFamily="2" charset="0"/>
              </a:rPr>
              <a:t>Архитектуры </a:t>
            </a:r>
            <a:r>
              <a:rPr lang="en-US" sz="2400" dirty="0" err="1">
                <a:latin typeface="HSE Sans" panose="02000000000000000000" pitchFamily="2" charset="0"/>
              </a:rPr>
              <a:t>интеграции</a:t>
            </a:r>
            <a:r>
              <a:rPr lang="en-US" sz="2400" dirty="0">
                <a:latin typeface="HSE Sans" panose="02000000000000000000" pitchFamily="2" charset="0"/>
              </a:rPr>
              <a:t> </a:t>
            </a:r>
            <a:r>
              <a:rPr lang="en-US" sz="2400" dirty="0" err="1">
                <a:latin typeface="HSE Sans" panose="02000000000000000000" pitchFamily="2" charset="0"/>
              </a:rPr>
              <a:t>данных</a:t>
            </a:r>
            <a:endParaRPr lang="en-US" sz="2400" dirty="0">
              <a:latin typeface="HSE Sans" panose="02000000000000000000" pitchFamily="2" charset="0"/>
            </a:endParaRPr>
          </a:p>
        </p:txBody>
      </p:sp>
      <p:sp>
        <p:nvSpPr>
          <p:cNvPr id="6" name="Shape 20">
            <a:extLst>
              <a:ext uri="{FF2B5EF4-FFF2-40B4-BE49-F238E27FC236}">
                <a16:creationId xmlns:a16="http://schemas.microsoft.com/office/drawing/2014/main" id="{8D88477C-62CB-5939-AD1B-DC08EBCC8EA7}"/>
              </a:ext>
            </a:extLst>
          </p:cNvPr>
          <p:cNvSpPr/>
          <p:nvPr/>
        </p:nvSpPr>
        <p:spPr>
          <a:xfrm>
            <a:off x="498543" y="2343150"/>
            <a:ext cx="4114800" cy="10858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21">
            <a:extLst>
              <a:ext uri="{FF2B5EF4-FFF2-40B4-BE49-F238E27FC236}">
                <a16:creationId xmlns:a16="http://schemas.microsoft.com/office/drawing/2014/main" id="{E3359222-54AC-EEC2-FB3F-14B1916B450C}"/>
              </a:ext>
            </a:extLst>
          </p:cNvPr>
          <p:cNvSpPr/>
          <p:nvPr/>
        </p:nvSpPr>
        <p:spPr>
          <a:xfrm>
            <a:off x="612843" y="2466231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100" b="1" dirty="0">
                <a:latin typeface="HSE Sans" panose="02000000000000000000" pitchFamily="2" charset="0"/>
              </a:rPr>
              <a:t>ETL / ELT</a:t>
            </a:r>
          </a:p>
        </p:txBody>
      </p:sp>
      <p:sp>
        <p:nvSpPr>
          <p:cNvPr id="8" name="Text 22">
            <a:extLst>
              <a:ext uri="{FF2B5EF4-FFF2-40B4-BE49-F238E27FC236}">
                <a16:creationId xmlns:a16="http://schemas.microsoft.com/office/drawing/2014/main" id="{451E746A-CBCA-DE9C-431B-49ABCEEDD438}"/>
              </a:ext>
            </a:extLst>
          </p:cNvPr>
          <p:cNvSpPr/>
          <p:nvPr/>
        </p:nvSpPr>
        <p:spPr>
          <a:xfrm>
            <a:off x="612843" y="2666256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Extract, Transform, Load / Extract, Load, Transform</a:t>
            </a:r>
          </a:p>
        </p:txBody>
      </p:sp>
      <p:sp>
        <p:nvSpPr>
          <p:cNvPr id="9" name="Text 23">
            <a:extLst>
              <a:ext uri="{FF2B5EF4-FFF2-40B4-BE49-F238E27FC236}">
                <a16:creationId xmlns:a16="http://schemas.microsoft.com/office/drawing/2014/main" id="{5992D6C5-3F41-046A-E565-7DF854C95485}"/>
              </a:ext>
            </a:extLst>
          </p:cNvPr>
          <p:cNvSpPr/>
          <p:nvPr/>
        </p:nvSpPr>
        <p:spPr>
          <a:xfrm>
            <a:off x="612843" y="2880569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ETL: </a:t>
            </a:r>
            <a:r>
              <a:rPr lang="en-US" sz="1000" dirty="0" err="1">
                <a:latin typeface="HSE Sans" panose="02000000000000000000" pitchFamily="2" charset="0"/>
              </a:rPr>
              <a:t>преобразование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перед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загрузкой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0" name="Text 24">
            <a:extLst>
              <a:ext uri="{FF2B5EF4-FFF2-40B4-BE49-F238E27FC236}">
                <a16:creationId xmlns:a16="http://schemas.microsoft.com/office/drawing/2014/main" id="{B28BE8B8-D7CA-736B-B9EA-EE13B3B25C40}"/>
              </a:ext>
            </a:extLst>
          </p:cNvPr>
          <p:cNvSpPr/>
          <p:nvPr/>
        </p:nvSpPr>
        <p:spPr>
          <a:xfrm>
            <a:off x="612843" y="3023444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ELT: преобразование </a:t>
            </a:r>
            <a:r>
              <a:rPr lang="en-US" sz="1000" dirty="0" err="1">
                <a:latin typeface="HSE Sans" panose="02000000000000000000" pitchFamily="2" charset="0"/>
              </a:rPr>
              <a:t>после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загрузки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1" name="Text 25">
            <a:extLst>
              <a:ext uri="{FF2B5EF4-FFF2-40B4-BE49-F238E27FC236}">
                <a16:creationId xmlns:a16="http://schemas.microsoft.com/office/drawing/2014/main" id="{F2D4F2D0-3424-A52C-B630-74BCE97C964C}"/>
              </a:ext>
            </a:extLst>
          </p:cNvPr>
          <p:cNvSpPr/>
          <p:nvPr/>
        </p:nvSpPr>
        <p:spPr>
          <a:xfrm>
            <a:off x="612843" y="3166319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Для пакетной </a:t>
            </a:r>
            <a:r>
              <a:rPr lang="en-US" sz="1000" dirty="0" err="1">
                <a:latin typeface="HSE Sans" panose="02000000000000000000" pitchFamily="2" charset="0"/>
              </a:rPr>
              <a:t>обработки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2" name="Shape 26">
            <a:extLst>
              <a:ext uri="{FF2B5EF4-FFF2-40B4-BE49-F238E27FC236}">
                <a16:creationId xmlns:a16="http://schemas.microsoft.com/office/drawing/2014/main" id="{BC83456A-237D-8623-447B-23EEAD92F6E4}"/>
              </a:ext>
            </a:extLst>
          </p:cNvPr>
          <p:cNvSpPr/>
          <p:nvPr/>
        </p:nvSpPr>
        <p:spPr>
          <a:xfrm>
            <a:off x="498543" y="4792088"/>
            <a:ext cx="4114800" cy="10858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27">
            <a:extLst>
              <a:ext uri="{FF2B5EF4-FFF2-40B4-BE49-F238E27FC236}">
                <a16:creationId xmlns:a16="http://schemas.microsoft.com/office/drawing/2014/main" id="{AD7E0750-9766-C64E-379A-97AB0BB0211B}"/>
              </a:ext>
            </a:extLst>
          </p:cNvPr>
          <p:cNvSpPr/>
          <p:nvPr/>
        </p:nvSpPr>
        <p:spPr>
          <a:xfrm>
            <a:off x="612843" y="4915169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100" b="1" dirty="0">
                <a:latin typeface="HSE Sans" panose="02000000000000000000" pitchFamily="2" charset="0"/>
              </a:rPr>
              <a:t>CDC (Change Data Capture)</a:t>
            </a:r>
          </a:p>
        </p:txBody>
      </p:sp>
      <p:sp>
        <p:nvSpPr>
          <p:cNvPr id="14" name="Text 28">
            <a:extLst>
              <a:ext uri="{FF2B5EF4-FFF2-40B4-BE49-F238E27FC236}">
                <a16:creationId xmlns:a16="http://schemas.microsoft.com/office/drawing/2014/main" id="{31493AB5-D289-4FC6-7750-67C270DAAB55}"/>
              </a:ext>
            </a:extLst>
          </p:cNvPr>
          <p:cNvSpPr/>
          <p:nvPr/>
        </p:nvSpPr>
        <p:spPr>
          <a:xfrm>
            <a:off x="612843" y="5115194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Отслеживание изменений </a:t>
            </a:r>
            <a:r>
              <a:rPr lang="en-US" sz="1000" dirty="0" err="1">
                <a:latin typeface="HSE Sans" panose="02000000000000000000" pitchFamily="2" charset="0"/>
              </a:rPr>
              <a:t>в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5" name="Text 29">
            <a:extLst>
              <a:ext uri="{FF2B5EF4-FFF2-40B4-BE49-F238E27FC236}">
                <a16:creationId xmlns:a16="http://schemas.microsoft.com/office/drawing/2014/main" id="{E11ED54F-13B9-024B-407D-0CA2DAA3BC3E}"/>
              </a:ext>
            </a:extLst>
          </p:cNvPr>
          <p:cNvSpPr/>
          <p:nvPr/>
        </p:nvSpPr>
        <p:spPr>
          <a:xfrm>
            <a:off x="612843" y="5329507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Захват только </a:t>
            </a:r>
            <a:r>
              <a:rPr lang="en-US" sz="1000" dirty="0" err="1">
                <a:latin typeface="HSE Sans" panose="02000000000000000000" pitchFamily="2" charset="0"/>
              </a:rPr>
              <a:t>изменившихся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6" name="Text 30">
            <a:extLst>
              <a:ext uri="{FF2B5EF4-FFF2-40B4-BE49-F238E27FC236}">
                <a16:creationId xmlns:a16="http://schemas.microsoft.com/office/drawing/2014/main" id="{7FB847AB-0BCD-4B7B-1082-B46A830AED7C}"/>
              </a:ext>
            </a:extLst>
          </p:cNvPr>
          <p:cNvSpPr/>
          <p:nvPr/>
        </p:nvSpPr>
        <p:spPr>
          <a:xfrm>
            <a:off x="612843" y="5472382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Минимальная </a:t>
            </a:r>
            <a:r>
              <a:rPr lang="en-US" sz="1000">
                <a:latin typeface="HSE Sans" panose="02000000000000000000" pitchFamily="2" charset="0"/>
              </a:rPr>
              <a:t>нагрузка на источник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17" name="Text 31">
            <a:extLst>
              <a:ext uri="{FF2B5EF4-FFF2-40B4-BE49-F238E27FC236}">
                <a16:creationId xmlns:a16="http://schemas.microsoft.com/office/drawing/2014/main" id="{0F641E89-3AC2-B58C-0A2E-196F2133559F}"/>
              </a:ext>
            </a:extLst>
          </p:cNvPr>
          <p:cNvSpPr/>
          <p:nvPr/>
        </p:nvSpPr>
        <p:spPr>
          <a:xfrm>
            <a:off x="612843" y="5615257"/>
            <a:ext cx="3957638" cy="1538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000" dirty="0">
                <a:latin typeface="HSE Sans" panose="02000000000000000000" pitchFamily="2" charset="0"/>
              </a:rPr>
              <a:t>• Почти </a:t>
            </a:r>
            <a:r>
              <a:rPr lang="en-US" sz="1000" dirty="0" err="1">
                <a:latin typeface="HSE Sans" panose="02000000000000000000" pitchFamily="2" charset="0"/>
              </a:rPr>
              <a:t>реальное</a:t>
            </a:r>
            <a:r>
              <a:rPr lang="en-US" sz="1000" dirty="0">
                <a:latin typeface="HSE Sans" panose="02000000000000000000" pitchFamily="2" charset="0"/>
              </a:rPr>
              <a:t> </a:t>
            </a:r>
            <a:r>
              <a:rPr lang="en-US" sz="1000" dirty="0" err="1">
                <a:latin typeface="HSE Sans" panose="02000000000000000000" pitchFamily="2" charset="0"/>
              </a:rPr>
              <a:t>время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19" name="Рисунок 18" descr="Изображение выглядит как текст, снимок экран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E3CADB-500C-3E28-D9B3-9ADAEE19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263" y="2048980"/>
            <a:ext cx="2725599" cy="181706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снимок экран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1BF0954-D25B-9103-D927-4D9B1E36C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90" y="3313879"/>
            <a:ext cx="2632767" cy="175517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Шрифт, Цвет электр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136EEC3-E915-9AE5-992A-FBCEEF5E5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262" y="4492214"/>
            <a:ext cx="2725599" cy="18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9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D98A6-91E1-655E-D712-BC8C1F310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5178DA4-FEA9-7082-8531-13635FAC8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E3A9F-ED3F-781C-DA49-EB4814972A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C0C5CC-14C6-049A-E80B-0BF09AD638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A772B977-FA9E-27B5-AA96-D6D837855F24}"/>
              </a:ext>
            </a:extLst>
          </p:cNvPr>
          <p:cNvSpPr/>
          <p:nvPr/>
        </p:nvSpPr>
        <p:spPr>
          <a:xfrm>
            <a:off x="498543" y="1506841"/>
            <a:ext cx="4540116" cy="4081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2400" dirty="0">
                <a:latin typeface="HSE Sans" panose="02000000000000000000" pitchFamily="2" charset="0"/>
              </a:rPr>
              <a:t>OLTP </a:t>
            </a:r>
            <a:r>
              <a:rPr lang="ru-RU" sz="2400" dirty="0">
                <a:latin typeface="HSE Sans" panose="02000000000000000000" pitchFamily="2" charset="0"/>
              </a:rPr>
              <a:t>и </a:t>
            </a:r>
            <a:r>
              <a:rPr lang="en-US" sz="2400" dirty="0">
                <a:latin typeface="HSE Sans" panose="02000000000000000000" pitchFamily="2" charset="0"/>
              </a:rPr>
              <a:t>OLAP</a:t>
            </a:r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2809B925-11A0-D68D-E021-5A471708AE8B}"/>
              </a:ext>
            </a:extLst>
          </p:cNvPr>
          <p:cNvSpPr/>
          <p:nvPr/>
        </p:nvSpPr>
        <p:spPr>
          <a:xfrm>
            <a:off x="4679357" y="2896758"/>
            <a:ext cx="1965536" cy="464344"/>
          </a:xfrm>
          <a:prstGeom prst="rect">
            <a:avLst/>
          </a:prstGeom>
          <a:solidFill>
            <a:srgbClr val="0050B2"/>
          </a:solidFill>
          <a:ln w="99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3F7C7182-419D-09C8-F664-124FE1477AA0}"/>
              </a:ext>
            </a:extLst>
          </p:cNvPr>
          <p:cNvSpPr/>
          <p:nvPr/>
        </p:nvSpPr>
        <p:spPr>
          <a:xfrm>
            <a:off x="4679357" y="2896758"/>
            <a:ext cx="2036973" cy="46434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Характеристика</a:t>
            </a:r>
            <a:endParaRPr lang="en-US" sz="900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08286D8A-236C-4458-2B49-AA03360B901D}"/>
              </a:ext>
            </a:extLst>
          </p:cNvPr>
          <p:cNvSpPr/>
          <p:nvPr/>
        </p:nvSpPr>
        <p:spPr>
          <a:xfrm>
            <a:off x="6644893" y="2896758"/>
            <a:ext cx="2464231" cy="464344"/>
          </a:xfrm>
          <a:prstGeom prst="rect">
            <a:avLst/>
          </a:prstGeom>
          <a:solidFill>
            <a:srgbClr val="0050B2"/>
          </a:solidFill>
          <a:ln w="99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06966BDE-79B4-5CF4-75BB-327E7AB41CE9}"/>
              </a:ext>
            </a:extLst>
          </p:cNvPr>
          <p:cNvSpPr/>
          <p:nvPr/>
        </p:nvSpPr>
        <p:spPr>
          <a:xfrm>
            <a:off x="7363906" y="2960994"/>
            <a:ext cx="1026203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OLTP</a:t>
            </a:r>
            <a:endParaRPr lang="en-US" sz="9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2EE8C767-5084-6041-1C57-EBE8D0CEFF60}"/>
              </a:ext>
            </a:extLst>
          </p:cNvPr>
          <p:cNvSpPr/>
          <p:nvPr/>
        </p:nvSpPr>
        <p:spPr>
          <a:xfrm>
            <a:off x="6716330" y="3144513"/>
            <a:ext cx="2325516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(Online Transaction Processing)</a:t>
            </a:r>
            <a:endParaRPr lang="en-US" sz="900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F62D0734-D92E-9921-14E6-4BE4DB175C94}"/>
              </a:ext>
            </a:extLst>
          </p:cNvPr>
          <p:cNvSpPr/>
          <p:nvPr/>
        </p:nvSpPr>
        <p:spPr>
          <a:xfrm>
            <a:off x="9111440" y="2896758"/>
            <a:ext cx="2464231" cy="464344"/>
          </a:xfrm>
          <a:prstGeom prst="rect">
            <a:avLst/>
          </a:prstGeom>
          <a:solidFill>
            <a:srgbClr val="0050B2"/>
          </a:solidFill>
          <a:ln w="99">
            <a:solidFill>
              <a:srgbClr val="D1D5DB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1179F0CA-3706-D8A2-C37A-878838256EC0}"/>
              </a:ext>
            </a:extLst>
          </p:cNvPr>
          <p:cNvSpPr/>
          <p:nvPr/>
        </p:nvSpPr>
        <p:spPr>
          <a:xfrm>
            <a:off x="10062131" y="2953853"/>
            <a:ext cx="61141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OLAP</a:t>
            </a:r>
            <a:endParaRPr lang="en-US" sz="900" dirty="0"/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3D3D2B69-1DBC-18D0-21CD-C0A50F8F917B}"/>
              </a:ext>
            </a:extLst>
          </p:cNvPr>
          <p:cNvSpPr/>
          <p:nvPr/>
        </p:nvSpPr>
        <p:spPr>
          <a:xfrm>
            <a:off x="9160008" y="3132429"/>
            <a:ext cx="2415663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FFFFFF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(Online Analytical Processing)</a:t>
            </a:r>
            <a:endParaRPr lang="en-US" sz="900" dirty="0"/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431A5DA9-7A3A-A3F7-F625-9F075D49CD12}"/>
              </a:ext>
            </a:extLst>
          </p:cNvPr>
          <p:cNvSpPr/>
          <p:nvPr/>
        </p:nvSpPr>
        <p:spPr>
          <a:xfrm>
            <a:off x="4679357" y="3361102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Назначение</a:t>
            </a:r>
            <a:endParaRPr lang="en-US" sz="900" dirty="0"/>
          </a:p>
        </p:txBody>
      </p:sp>
      <p:sp>
        <p:nvSpPr>
          <p:cNvPr id="15" name="Text 11">
            <a:extLst>
              <a:ext uri="{FF2B5EF4-FFF2-40B4-BE49-F238E27FC236}">
                <a16:creationId xmlns:a16="http://schemas.microsoft.com/office/drawing/2014/main" id="{860C5B75-AD10-3E86-FC03-9EDF3EDF1106}"/>
              </a:ext>
            </a:extLst>
          </p:cNvPr>
          <p:cNvSpPr/>
          <p:nvPr/>
        </p:nvSpPr>
        <p:spPr>
          <a:xfrm>
            <a:off x="6647740" y="3369562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Обработка транзакций</a:t>
            </a:r>
            <a:endParaRPr lang="en-US" sz="900" dirty="0"/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3C73C97E-7C71-0EFA-084B-EAA60AB1098B}"/>
              </a:ext>
            </a:extLst>
          </p:cNvPr>
          <p:cNvSpPr/>
          <p:nvPr/>
        </p:nvSpPr>
        <p:spPr>
          <a:xfrm>
            <a:off x="9109124" y="3369562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Аналитика и отчетность</a:t>
            </a:r>
            <a:endParaRPr lang="en-US" sz="900" dirty="0"/>
          </a:p>
        </p:txBody>
      </p:sp>
      <p:sp>
        <p:nvSpPr>
          <p:cNvPr id="17" name="Shape 13">
            <a:extLst>
              <a:ext uri="{FF2B5EF4-FFF2-40B4-BE49-F238E27FC236}">
                <a16:creationId xmlns:a16="http://schemas.microsoft.com/office/drawing/2014/main" id="{25479D74-BF06-A8AF-503E-7E8F5E48DEE3}"/>
              </a:ext>
            </a:extLst>
          </p:cNvPr>
          <p:cNvSpPr/>
          <p:nvPr/>
        </p:nvSpPr>
        <p:spPr>
          <a:xfrm>
            <a:off x="4679357" y="3653995"/>
            <a:ext cx="6896314" cy="292894"/>
          </a:xfrm>
          <a:prstGeom prst="rect">
            <a:avLst/>
          </a:prstGeom>
          <a:solidFill>
            <a:srgbClr val="F0F8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91878713-6448-DF36-9556-9A34A596386B}"/>
              </a:ext>
            </a:extLst>
          </p:cNvPr>
          <p:cNvSpPr/>
          <p:nvPr/>
        </p:nvSpPr>
        <p:spPr>
          <a:xfrm>
            <a:off x="4679357" y="3653995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Тип операций</a:t>
            </a:r>
            <a:endParaRPr lang="en-US" sz="900" dirty="0"/>
          </a:p>
        </p:txBody>
      </p:sp>
      <p:sp>
        <p:nvSpPr>
          <p:cNvPr id="19" name="Text 15">
            <a:extLst>
              <a:ext uri="{FF2B5EF4-FFF2-40B4-BE49-F238E27FC236}">
                <a16:creationId xmlns:a16="http://schemas.microsoft.com/office/drawing/2014/main" id="{E314BC3C-AC90-C25E-7B44-B079A17BD6FB}"/>
              </a:ext>
            </a:extLst>
          </p:cNvPr>
          <p:cNvSpPr/>
          <p:nvPr/>
        </p:nvSpPr>
        <p:spPr>
          <a:xfrm>
            <a:off x="6647740" y="3662455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Вставка, обновление, удаление</a:t>
            </a:r>
            <a:endParaRPr lang="en-US" sz="900" dirty="0"/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EA67F3AB-6BED-B8B3-232C-59E2072BBF8C}"/>
              </a:ext>
            </a:extLst>
          </p:cNvPr>
          <p:cNvSpPr/>
          <p:nvPr/>
        </p:nvSpPr>
        <p:spPr>
          <a:xfrm>
            <a:off x="9109124" y="3662455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Сложные запросы и агрегации</a:t>
            </a:r>
            <a:endParaRPr lang="en-US" sz="900" dirty="0"/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AA28670E-9A15-454B-0E11-8D06D01CBDB2}"/>
              </a:ext>
            </a:extLst>
          </p:cNvPr>
          <p:cNvSpPr/>
          <p:nvPr/>
        </p:nvSpPr>
        <p:spPr>
          <a:xfrm>
            <a:off x="4679357" y="3946889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Объем данных</a:t>
            </a:r>
            <a:endParaRPr lang="en-US" sz="900" dirty="0"/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CF887FE2-2D22-71BD-7D90-5A8527506B82}"/>
              </a:ext>
            </a:extLst>
          </p:cNvPr>
          <p:cNvSpPr/>
          <p:nvPr/>
        </p:nvSpPr>
        <p:spPr>
          <a:xfrm>
            <a:off x="6647740" y="3955349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Небольшие транзакции</a:t>
            </a:r>
            <a:endParaRPr lang="en-US" sz="900" dirty="0"/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08B04B07-4D51-61DD-DE23-F37AD10EA19A}"/>
              </a:ext>
            </a:extLst>
          </p:cNvPr>
          <p:cNvSpPr/>
          <p:nvPr/>
        </p:nvSpPr>
        <p:spPr>
          <a:xfrm>
            <a:off x="9109124" y="3955349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Большие объемы данных</a:t>
            </a:r>
            <a:endParaRPr lang="en-US" sz="900" dirty="0"/>
          </a:p>
        </p:txBody>
      </p:sp>
      <p:sp>
        <p:nvSpPr>
          <p:cNvPr id="24" name="Shape 20">
            <a:extLst>
              <a:ext uri="{FF2B5EF4-FFF2-40B4-BE49-F238E27FC236}">
                <a16:creationId xmlns:a16="http://schemas.microsoft.com/office/drawing/2014/main" id="{797B713B-6F12-CB25-796E-B8810AA12156}"/>
              </a:ext>
            </a:extLst>
          </p:cNvPr>
          <p:cNvSpPr/>
          <p:nvPr/>
        </p:nvSpPr>
        <p:spPr>
          <a:xfrm>
            <a:off x="4679357" y="4239783"/>
            <a:ext cx="6896314" cy="292894"/>
          </a:xfrm>
          <a:prstGeom prst="rect">
            <a:avLst/>
          </a:prstGeom>
          <a:solidFill>
            <a:srgbClr val="F0F8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78D46DF7-9A78-43EF-90AB-90116A53D6BB}"/>
              </a:ext>
            </a:extLst>
          </p:cNvPr>
          <p:cNvSpPr/>
          <p:nvPr/>
        </p:nvSpPr>
        <p:spPr>
          <a:xfrm>
            <a:off x="4679357" y="4239783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Скорость</a:t>
            </a:r>
            <a:endParaRPr lang="en-US" sz="900" dirty="0"/>
          </a:p>
        </p:txBody>
      </p:sp>
      <p:sp>
        <p:nvSpPr>
          <p:cNvPr id="26" name="Text 22">
            <a:extLst>
              <a:ext uri="{FF2B5EF4-FFF2-40B4-BE49-F238E27FC236}">
                <a16:creationId xmlns:a16="http://schemas.microsoft.com/office/drawing/2014/main" id="{98AE23AC-339F-11BF-E4BE-7A8D4284457E}"/>
              </a:ext>
            </a:extLst>
          </p:cNvPr>
          <p:cNvSpPr/>
          <p:nvPr/>
        </p:nvSpPr>
        <p:spPr>
          <a:xfrm>
            <a:off x="6647740" y="4248243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Миллисекунды</a:t>
            </a:r>
            <a:endParaRPr lang="en-US" sz="900" dirty="0"/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39159D74-2C2F-39AA-C6E2-83132E3E4BEB}"/>
              </a:ext>
            </a:extLst>
          </p:cNvPr>
          <p:cNvSpPr/>
          <p:nvPr/>
        </p:nvSpPr>
        <p:spPr>
          <a:xfrm>
            <a:off x="9109124" y="4248243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Секунды/минуты</a:t>
            </a:r>
            <a:endParaRPr lang="en-US" sz="900" dirty="0"/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0B6E0E42-68C1-68E2-05B3-49F4C9BD0D78}"/>
              </a:ext>
            </a:extLst>
          </p:cNvPr>
          <p:cNvSpPr/>
          <p:nvPr/>
        </p:nvSpPr>
        <p:spPr>
          <a:xfrm>
            <a:off x="4679357" y="4532677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Нормализация</a:t>
            </a:r>
            <a:endParaRPr lang="en-US" sz="900" dirty="0"/>
          </a:p>
        </p:txBody>
      </p:sp>
      <p:sp>
        <p:nvSpPr>
          <p:cNvPr id="29" name="Text 25">
            <a:extLst>
              <a:ext uri="{FF2B5EF4-FFF2-40B4-BE49-F238E27FC236}">
                <a16:creationId xmlns:a16="http://schemas.microsoft.com/office/drawing/2014/main" id="{AEF62285-5659-81AE-54FF-F97038361538}"/>
              </a:ext>
            </a:extLst>
          </p:cNvPr>
          <p:cNvSpPr/>
          <p:nvPr/>
        </p:nvSpPr>
        <p:spPr>
          <a:xfrm>
            <a:off x="6647740" y="4541137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Высокая (3NF)</a:t>
            </a:r>
            <a:endParaRPr lang="en-US" sz="900" dirty="0"/>
          </a:p>
        </p:txBody>
      </p:sp>
      <p:sp>
        <p:nvSpPr>
          <p:cNvPr id="30" name="Text 26">
            <a:extLst>
              <a:ext uri="{FF2B5EF4-FFF2-40B4-BE49-F238E27FC236}">
                <a16:creationId xmlns:a16="http://schemas.microsoft.com/office/drawing/2014/main" id="{4BC0CC0A-2902-8D54-9A33-6F61ECFD75FF}"/>
              </a:ext>
            </a:extLst>
          </p:cNvPr>
          <p:cNvSpPr/>
          <p:nvPr/>
        </p:nvSpPr>
        <p:spPr>
          <a:xfrm>
            <a:off x="9109124" y="4541137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Низкая (денормализация)</a:t>
            </a:r>
            <a:endParaRPr lang="en-US" sz="900" dirty="0"/>
          </a:p>
        </p:txBody>
      </p:sp>
      <p:sp>
        <p:nvSpPr>
          <p:cNvPr id="31" name="Shape 27">
            <a:extLst>
              <a:ext uri="{FF2B5EF4-FFF2-40B4-BE49-F238E27FC236}">
                <a16:creationId xmlns:a16="http://schemas.microsoft.com/office/drawing/2014/main" id="{2588E5F7-C173-9C93-BC7D-D555FD9BA100}"/>
              </a:ext>
            </a:extLst>
          </p:cNvPr>
          <p:cNvSpPr/>
          <p:nvPr/>
        </p:nvSpPr>
        <p:spPr>
          <a:xfrm>
            <a:off x="4679357" y="4825570"/>
            <a:ext cx="6896314" cy="292894"/>
          </a:xfrm>
          <a:prstGeom prst="rect">
            <a:avLst/>
          </a:prstGeom>
          <a:solidFill>
            <a:srgbClr val="F0F8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2" name="Text 28">
            <a:extLst>
              <a:ext uri="{FF2B5EF4-FFF2-40B4-BE49-F238E27FC236}">
                <a16:creationId xmlns:a16="http://schemas.microsoft.com/office/drawing/2014/main" id="{52128565-60B9-6E0E-D80F-F7A28361AA0A}"/>
              </a:ext>
            </a:extLst>
          </p:cNvPr>
          <p:cNvSpPr/>
          <p:nvPr/>
        </p:nvSpPr>
        <p:spPr>
          <a:xfrm>
            <a:off x="4679357" y="4825570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Историчность</a:t>
            </a:r>
            <a:endParaRPr lang="en-US" sz="900" dirty="0"/>
          </a:p>
        </p:txBody>
      </p:sp>
      <p:sp>
        <p:nvSpPr>
          <p:cNvPr id="33" name="Text 29">
            <a:extLst>
              <a:ext uri="{FF2B5EF4-FFF2-40B4-BE49-F238E27FC236}">
                <a16:creationId xmlns:a16="http://schemas.microsoft.com/office/drawing/2014/main" id="{30C78D87-ADF7-C8FC-6BAD-4E3AF33E9798}"/>
              </a:ext>
            </a:extLst>
          </p:cNvPr>
          <p:cNvSpPr/>
          <p:nvPr/>
        </p:nvSpPr>
        <p:spPr>
          <a:xfrm>
            <a:off x="6647740" y="4834030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Текущие данные</a:t>
            </a:r>
            <a:endParaRPr lang="en-US" sz="900" dirty="0"/>
          </a:p>
        </p:txBody>
      </p:sp>
      <p:sp>
        <p:nvSpPr>
          <p:cNvPr id="34" name="Text 30">
            <a:extLst>
              <a:ext uri="{FF2B5EF4-FFF2-40B4-BE49-F238E27FC236}">
                <a16:creationId xmlns:a16="http://schemas.microsoft.com/office/drawing/2014/main" id="{62BAC76A-159D-A1D1-EF71-68AF49A5464A}"/>
              </a:ext>
            </a:extLst>
          </p:cNvPr>
          <p:cNvSpPr/>
          <p:nvPr/>
        </p:nvSpPr>
        <p:spPr>
          <a:xfrm>
            <a:off x="9109124" y="4834030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Исторические данные</a:t>
            </a:r>
            <a:endParaRPr lang="en-US" sz="900" dirty="0"/>
          </a:p>
        </p:txBody>
      </p:sp>
      <p:sp>
        <p:nvSpPr>
          <p:cNvPr id="35" name="Text 31">
            <a:extLst>
              <a:ext uri="{FF2B5EF4-FFF2-40B4-BE49-F238E27FC236}">
                <a16:creationId xmlns:a16="http://schemas.microsoft.com/office/drawing/2014/main" id="{2CCD0BB5-DD16-BDA8-768A-F3F59ECE8CE1}"/>
              </a:ext>
            </a:extLst>
          </p:cNvPr>
          <p:cNvSpPr/>
          <p:nvPr/>
        </p:nvSpPr>
        <p:spPr>
          <a:xfrm>
            <a:off x="4679357" y="5118464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Оптимизация</a:t>
            </a:r>
            <a:endParaRPr lang="en-US" sz="900" dirty="0"/>
          </a:p>
        </p:txBody>
      </p:sp>
      <p:sp>
        <p:nvSpPr>
          <p:cNvPr id="36" name="Text 32">
            <a:extLst>
              <a:ext uri="{FF2B5EF4-FFF2-40B4-BE49-F238E27FC236}">
                <a16:creationId xmlns:a16="http://schemas.microsoft.com/office/drawing/2014/main" id="{7C6EE125-79E9-5F52-B42C-D7C52257D35E}"/>
              </a:ext>
            </a:extLst>
          </p:cNvPr>
          <p:cNvSpPr/>
          <p:nvPr/>
        </p:nvSpPr>
        <p:spPr>
          <a:xfrm>
            <a:off x="6647740" y="5126924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Для записи</a:t>
            </a:r>
            <a:endParaRPr lang="en-US" sz="900" dirty="0"/>
          </a:p>
        </p:txBody>
      </p:sp>
      <p:sp>
        <p:nvSpPr>
          <p:cNvPr id="37" name="Text 33">
            <a:extLst>
              <a:ext uri="{FF2B5EF4-FFF2-40B4-BE49-F238E27FC236}">
                <a16:creationId xmlns:a16="http://schemas.microsoft.com/office/drawing/2014/main" id="{8569D505-B78C-BDA3-4434-EA6BB4217F8B}"/>
              </a:ext>
            </a:extLst>
          </p:cNvPr>
          <p:cNvSpPr/>
          <p:nvPr/>
        </p:nvSpPr>
        <p:spPr>
          <a:xfrm>
            <a:off x="9109124" y="5126924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Для чтения</a:t>
            </a:r>
            <a:endParaRPr lang="en-US" sz="900" dirty="0"/>
          </a:p>
        </p:txBody>
      </p:sp>
      <p:sp>
        <p:nvSpPr>
          <p:cNvPr id="38" name="Shape 34">
            <a:extLst>
              <a:ext uri="{FF2B5EF4-FFF2-40B4-BE49-F238E27FC236}">
                <a16:creationId xmlns:a16="http://schemas.microsoft.com/office/drawing/2014/main" id="{53FEE1D3-BE7D-0371-8EC4-3F90FB5BFE79}"/>
              </a:ext>
            </a:extLst>
          </p:cNvPr>
          <p:cNvSpPr/>
          <p:nvPr/>
        </p:nvSpPr>
        <p:spPr>
          <a:xfrm>
            <a:off x="4679357" y="5411358"/>
            <a:ext cx="6896314" cy="292894"/>
          </a:xfrm>
          <a:prstGeom prst="rect">
            <a:avLst/>
          </a:prstGeom>
          <a:solidFill>
            <a:srgbClr val="F0F8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9" name="Text 35">
            <a:extLst>
              <a:ext uri="{FF2B5EF4-FFF2-40B4-BE49-F238E27FC236}">
                <a16:creationId xmlns:a16="http://schemas.microsoft.com/office/drawing/2014/main" id="{AB5A13D4-44EF-861F-5ABE-8FD990E086AD}"/>
              </a:ext>
            </a:extLst>
          </p:cNvPr>
          <p:cNvSpPr/>
          <p:nvPr/>
        </p:nvSpPr>
        <p:spPr>
          <a:xfrm>
            <a:off x="4679357" y="5411358"/>
            <a:ext cx="2039820" cy="292894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b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Примеры систем</a:t>
            </a:r>
            <a:endParaRPr lang="en-US" sz="900" dirty="0"/>
          </a:p>
        </p:txBody>
      </p:sp>
      <p:sp>
        <p:nvSpPr>
          <p:cNvPr id="40" name="Text 36">
            <a:extLst>
              <a:ext uri="{FF2B5EF4-FFF2-40B4-BE49-F238E27FC236}">
                <a16:creationId xmlns:a16="http://schemas.microsoft.com/office/drawing/2014/main" id="{B3B9B1EC-6813-FA37-60A7-45EF94D38232}"/>
              </a:ext>
            </a:extLst>
          </p:cNvPr>
          <p:cNvSpPr/>
          <p:nvPr/>
        </p:nvSpPr>
        <p:spPr>
          <a:xfrm>
            <a:off x="6647740" y="5419818"/>
            <a:ext cx="2512268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ERP, CRM, банковские системы</a:t>
            </a:r>
            <a:endParaRPr lang="en-US" sz="900" dirty="0"/>
          </a:p>
        </p:txBody>
      </p:sp>
      <p:sp>
        <p:nvSpPr>
          <p:cNvPr id="41" name="Text 37">
            <a:extLst>
              <a:ext uri="{FF2B5EF4-FFF2-40B4-BE49-F238E27FC236}">
                <a16:creationId xmlns:a16="http://schemas.microsoft.com/office/drawing/2014/main" id="{D8D58962-E3BB-178B-5C93-088C1AA1224C}"/>
              </a:ext>
            </a:extLst>
          </p:cNvPr>
          <p:cNvSpPr/>
          <p:nvPr/>
        </p:nvSpPr>
        <p:spPr>
          <a:xfrm>
            <a:off x="9109124" y="5419818"/>
            <a:ext cx="2520906" cy="275973"/>
          </a:xfrm>
          <a:prstGeom prst="rect">
            <a:avLst/>
          </a:prstGeom>
          <a:noFill/>
          <a:ln/>
        </p:spPr>
        <p:txBody>
          <a:bodyPr wrap="square" lIns="68072" tIns="68072" rIns="68072" bIns="68072" rtlCol="0" anchor="ctr">
            <a:spAutoFit/>
          </a:bodyPr>
          <a:lstStyle/>
          <a:p>
            <a:pPr marL="0" indent="0" algn="ctr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BI, Data Warehouse, отчетность</a:t>
            </a:r>
            <a:endParaRPr lang="en-US" sz="900" dirty="0"/>
          </a:p>
        </p:txBody>
      </p:sp>
      <p:sp>
        <p:nvSpPr>
          <p:cNvPr id="42" name="Text 39">
            <a:extLst>
              <a:ext uri="{FF2B5EF4-FFF2-40B4-BE49-F238E27FC236}">
                <a16:creationId xmlns:a16="http://schemas.microsoft.com/office/drawing/2014/main" id="{112B9809-0439-FD91-A557-DD5E0384BF74}"/>
              </a:ext>
            </a:extLst>
          </p:cNvPr>
          <p:cNvSpPr/>
          <p:nvPr/>
        </p:nvSpPr>
        <p:spPr>
          <a:xfrm>
            <a:off x="498543" y="2093542"/>
            <a:ext cx="38433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0050B2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OLTP</a:t>
            </a:r>
            <a:endParaRPr lang="en-US" sz="1350" dirty="0"/>
          </a:p>
        </p:txBody>
      </p:sp>
      <p:sp>
        <p:nvSpPr>
          <p:cNvPr id="43" name="Text 40">
            <a:extLst>
              <a:ext uri="{FF2B5EF4-FFF2-40B4-BE49-F238E27FC236}">
                <a16:creationId xmlns:a16="http://schemas.microsoft.com/office/drawing/2014/main" id="{CFC06814-6F6A-E06C-ACC0-B1572FBD2076}"/>
              </a:ext>
            </a:extLst>
          </p:cNvPr>
          <p:cNvSpPr/>
          <p:nvPr/>
        </p:nvSpPr>
        <p:spPr>
          <a:xfrm>
            <a:off x="498543" y="2436442"/>
            <a:ext cx="38433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13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Системы обработки транзакций в реальном времени</a:t>
            </a:r>
            <a:endParaRPr lang="en-US" sz="1013" dirty="0"/>
          </a:p>
        </p:txBody>
      </p:sp>
      <p:pic>
        <p:nvPicPr>
          <p:cNvPr id="44" name="Image 1" descr="preencoded.png">
            <a:extLst>
              <a:ext uri="{FF2B5EF4-FFF2-40B4-BE49-F238E27FC236}">
                <a16:creationId xmlns:a16="http://schemas.microsoft.com/office/drawing/2014/main" id="{A0918A8D-F008-6120-F5BE-E98E1F8F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2779342"/>
            <a:ext cx="114300" cy="114300"/>
          </a:xfrm>
          <a:prstGeom prst="rect">
            <a:avLst/>
          </a:prstGeom>
        </p:spPr>
      </p:pic>
      <p:sp>
        <p:nvSpPr>
          <p:cNvPr id="45" name="Text 41">
            <a:extLst>
              <a:ext uri="{FF2B5EF4-FFF2-40B4-BE49-F238E27FC236}">
                <a16:creationId xmlns:a16="http://schemas.microsoft.com/office/drawing/2014/main" id="{1051DDFB-9BCC-23BF-3013-EBFBB47D913F}"/>
              </a:ext>
            </a:extLst>
          </p:cNvPr>
          <p:cNvSpPr/>
          <p:nvPr/>
        </p:nvSpPr>
        <p:spPr>
          <a:xfrm>
            <a:off x="669993" y="2750767"/>
            <a:ext cx="285077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Поддерживают повседневные операции бизнеса</a:t>
            </a:r>
            <a:endParaRPr lang="en-US" sz="900" dirty="0"/>
          </a:p>
        </p:txBody>
      </p:sp>
      <p:pic>
        <p:nvPicPr>
          <p:cNvPr id="46" name="Image 2" descr="preencoded.png">
            <a:extLst>
              <a:ext uri="{FF2B5EF4-FFF2-40B4-BE49-F238E27FC236}">
                <a16:creationId xmlns:a16="http://schemas.microsoft.com/office/drawing/2014/main" id="{346ED065-20AB-A94B-0D38-60BF7CA8B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3007942"/>
            <a:ext cx="114300" cy="114300"/>
          </a:xfrm>
          <a:prstGeom prst="rect">
            <a:avLst/>
          </a:prstGeom>
        </p:spPr>
      </p:pic>
      <p:sp>
        <p:nvSpPr>
          <p:cNvPr id="47" name="Text 42">
            <a:extLst>
              <a:ext uri="{FF2B5EF4-FFF2-40B4-BE49-F238E27FC236}">
                <a16:creationId xmlns:a16="http://schemas.microsoft.com/office/drawing/2014/main" id="{3D2F85FD-3C1A-ABDA-BE89-C13BE7477A7F}"/>
              </a:ext>
            </a:extLst>
          </p:cNvPr>
          <p:cNvSpPr/>
          <p:nvPr/>
        </p:nvSpPr>
        <p:spPr>
          <a:xfrm>
            <a:off x="669993" y="2979367"/>
            <a:ext cx="2800462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Обрабатывают множество коротких транзакций</a:t>
            </a:r>
            <a:endParaRPr lang="en-US" sz="900" dirty="0"/>
          </a:p>
        </p:txBody>
      </p:sp>
      <p:pic>
        <p:nvPicPr>
          <p:cNvPr id="48" name="Image 3" descr="preencoded.png">
            <a:extLst>
              <a:ext uri="{FF2B5EF4-FFF2-40B4-BE49-F238E27FC236}">
                <a16:creationId xmlns:a16="http://schemas.microsoft.com/office/drawing/2014/main" id="{6454C6ED-8DB4-217C-0D36-077D461A5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3236542"/>
            <a:ext cx="114300" cy="114300"/>
          </a:xfrm>
          <a:prstGeom prst="rect">
            <a:avLst/>
          </a:prstGeom>
        </p:spPr>
      </p:pic>
      <p:sp>
        <p:nvSpPr>
          <p:cNvPr id="49" name="Text 43">
            <a:extLst>
              <a:ext uri="{FF2B5EF4-FFF2-40B4-BE49-F238E27FC236}">
                <a16:creationId xmlns:a16="http://schemas.microsoft.com/office/drawing/2014/main" id="{243FEA9B-181B-D9C7-DB27-C0E4B46C849C}"/>
              </a:ext>
            </a:extLst>
          </p:cNvPr>
          <p:cNvSpPr/>
          <p:nvPr/>
        </p:nvSpPr>
        <p:spPr>
          <a:xfrm>
            <a:off x="669993" y="3207967"/>
            <a:ext cx="258902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Требуют высокой доступности и надежности</a:t>
            </a:r>
            <a:endParaRPr lang="en-US" sz="900" dirty="0"/>
          </a:p>
        </p:txBody>
      </p:sp>
      <p:pic>
        <p:nvPicPr>
          <p:cNvPr id="50" name="Image 4" descr="preencoded.png">
            <a:extLst>
              <a:ext uri="{FF2B5EF4-FFF2-40B4-BE49-F238E27FC236}">
                <a16:creationId xmlns:a16="http://schemas.microsoft.com/office/drawing/2014/main" id="{E18A7566-E488-12D1-FA01-B252FED5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3465142"/>
            <a:ext cx="114300" cy="114300"/>
          </a:xfrm>
          <a:prstGeom prst="rect">
            <a:avLst/>
          </a:prstGeom>
        </p:spPr>
      </p:pic>
      <p:sp>
        <p:nvSpPr>
          <p:cNvPr id="51" name="Text 44">
            <a:extLst>
              <a:ext uri="{FF2B5EF4-FFF2-40B4-BE49-F238E27FC236}">
                <a16:creationId xmlns:a16="http://schemas.microsoft.com/office/drawing/2014/main" id="{75D9336F-4C37-C292-B20E-70D7F4434B35}"/>
              </a:ext>
            </a:extLst>
          </p:cNvPr>
          <p:cNvSpPr/>
          <p:nvPr/>
        </p:nvSpPr>
        <p:spPr>
          <a:xfrm>
            <a:off x="669993" y="3436567"/>
            <a:ext cx="212713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Фокус на целостности данных (ACID)</a:t>
            </a:r>
            <a:endParaRPr lang="en-US" sz="900" dirty="0"/>
          </a:p>
        </p:txBody>
      </p:sp>
      <p:sp>
        <p:nvSpPr>
          <p:cNvPr id="52" name="Shape 45">
            <a:extLst>
              <a:ext uri="{FF2B5EF4-FFF2-40B4-BE49-F238E27FC236}">
                <a16:creationId xmlns:a16="http://schemas.microsoft.com/office/drawing/2014/main" id="{A65B5C37-A3FE-D4E6-7817-8383E53E2AA3}"/>
              </a:ext>
            </a:extLst>
          </p:cNvPr>
          <p:cNvSpPr/>
          <p:nvPr/>
        </p:nvSpPr>
        <p:spPr>
          <a:xfrm>
            <a:off x="498543" y="3722317"/>
            <a:ext cx="3771900" cy="342900"/>
          </a:xfrm>
          <a:prstGeom prst="rect">
            <a:avLst/>
          </a:prstGeom>
          <a:solidFill>
            <a:srgbClr val="EFF6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3" name="Text 46">
            <a:extLst>
              <a:ext uri="{FF2B5EF4-FFF2-40B4-BE49-F238E27FC236}">
                <a16:creationId xmlns:a16="http://schemas.microsoft.com/office/drawing/2014/main" id="{F88C3E39-93D9-4A77-DF66-44E3F0A7B964}"/>
              </a:ext>
            </a:extLst>
          </p:cNvPr>
          <p:cNvSpPr/>
          <p:nvPr/>
        </p:nvSpPr>
        <p:spPr>
          <a:xfrm>
            <a:off x="584268" y="3808042"/>
            <a:ext cx="36718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i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«OLTP — это операционный пульс компании»</a:t>
            </a:r>
            <a:endParaRPr lang="en-US" sz="900" dirty="0"/>
          </a:p>
        </p:txBody>
      </p:sp>
      <p:sp>
        <p:nvSpPr>
          <p:cNvPr id="54" name="Text 48">
            <a:extLst>
              <a:ext uri="{FF2B5EF4-FFF2-40B4-BE49-F238E27FC236}">
                <a16:creationId xmlns:a16="http://schemas.microsoft.com/office/drawing/2014/main" id="{880BBC7A-703E-8C46-3464-E12E94B09E8C}"/>
              </a:ext>
            </a:extLst>
          </p:cNvPr>
          <p:cNvSpPr/>
          <p:nvPr/>
        </p:nvSpPr>
        <p:spPr>
          <a:xfrm>
            <a:off x="498543" y="4386686"/>
            <a:ext cx="38433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0050B2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OLAP</a:t>
            </a:r>
            <a:endParaRPr lang="en-US" sz="1350" dirty="0"/>
          </a:p>
        </p:txBody>
      </p:sp>
      <p:sp>
        <p:nvSpPr>
          <p:cNvPr id="55" name="Text 49">
            <a:extLst>
              <a:ext uri="{FF2B5EF4-FFF2-40B4-BE49-F238E27FC236}">
                <a16:creationId xmlns:a16="http://schemas.microsoft.com/office/drawing/2014/main" id="{F150E1E5-003D-BB97-E461-9129D949A0C7}"/>
              </a:ext>
            </a:extLst>
          </p:cNvPr>
          <p:cNvSpPr/>
          <p:nvPr/>
        </p:nvSpPr>
        <p:spPr>
          <a:xfrm>
            <a:off x="498543" y="4729586"/>
            <a:ext cx="3843338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13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Системы аналитической обработки в реальном времени</a:t>
            </a:r>
            <a:endParaRPr lang="en-US" sz="1013" dirty="0"/>
          </a:p>
        </p:txBody>
      </p:sp>
      <p:pic>
        <p:nvPicPr>
          <p:cNvPr id="56" name="Image 5" descr="preencoded.png">
            <a:extLst>
              <a:ext uri="{FF2B5EF4-FFF2-40B4-BE49-F238E27FC236}">
                <a16:creationId xmlns:a16="http://schemas.microsoft.com/office/drawing/2014/main" id="{BE13DA84-5C3C-508F-B049-4B40B7CC6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5072486"/>
            <a:ext cx="114300" cy="114300"/>
          </a:xfrm>
          <a:prstGeom prst="rect">
            <a:avLst/>
          </a:prstGeom>
        </p:spPr>
      </p:pic>
      <p:sp>
        <p:nvSpPr>
          <p:cNvPr id="57" name="Text 50">
            <a:extLst>
              <a:ext uri="{FF2B5EF4-FFF2-40B4-BE49-F238E27FC236}">
                <a16:creationId xmlns:a16="http://schemas.microsoft.com/office/drawing/2014/main" id="{0EF979F2-605D-E5B9-FC54-ED6F5AC29721}"/>
              </a:ext>
            </a:extLst>
          </p:cNvPr>
          <p:cNvSpPr/>
          <p:nvPr/>
        </p:nvSpPr>
        <p:spPr>
          <a:xfrm>
            <a:off x="669993" y="5043911"/>
            <a:ext cx="2052712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Поддерживают принятие решений</a:t>
            </a:r>
            <a:endParaRPr lang="en-US" sz="900" dirty="0"/>
          </a:p>
        </p:txBody>
      </p:sp>
      <p:pic>
        <p:nvPicPr>
          <p:cNvPr id="58" name="Image 6" descr="preencoded.png">
            <a:extLst>
              <a:ext uri="{FF2B5EF4-FFF2-40B4-BE49-F238E27FC236}">
                <a16:creationId xmlns:a16="http://schemas.microsoft.com/office/drawing/2014/main" id="{11FEA0ED-A753-9672-3E13-293BC74C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5301086"/>
            <a:ext cx="114300" cy="114300"/>
          </a:xfrm>
          <a:prstGeom prst="rect">
            <a:avLst/>
          </a:prstGeom>
        </p:spPr>
      </p:pic>
      <p:sp>
        <p:nvSpPr>
          <p:cNvPr id="59" name="Text 51">
            <a:extLst>
              <a:ext uri="{FF2B5EF4-FFF2-40B4-BE49-F238E27FC236}">
                <a16:creationId xmlns:a16="http://schemas.microsoft.com/office/drawing/2014/main" id="{BFDEBB8C-96F2-DC28-6080-AF86F2AB376E}"/>
              </a:ext>
            </a:extLst>
          </p:cNvPr>
          <p:cNvSpPr/>
          <p:nvPr/>
        </p:nvSpPr>
        <p:spPr>
          <a:xfrm>
            <a:off x="669993" y="5272511"/>
            <a:ext cx="21458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Многомерный анализ данных (кубы)</a:t>
            </a:r>
            <a:endParaRPr lang="en-US" sz="900" dirty="0"/>
          </a:p>
        </p:txBody>
      </p:sp>
      <p:pic>
        <p:nvPicPr>
          <p:cNvPr id="60" name="Image 7" descr="preencoded.png">
            <a:extLst>
              <a:ext uri="{FF2B5EF4-FFF2-40B4-BE49-F238E27FC236}">
                <a16:creationId xmlns:a16="http://schemas.microsoft.com/office/drawing/2014/main" id="{CC33BFAC-DE40-D40A-343E-3CDEE41E1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5529686"/>
            <a:ext cx="114300" cy="114300"/>
          </a:xfrm>
          <a:prstGeom prst="rect">
            <a:avLst/>
          </a:prstGeom>
        </p:spPr>
      </p:pic>
      <p:sp>
        <p:nvSpPr>
          <p:cNvPr id="61" name="Text 52">
            <a:extLst>
              <a:ext uri="{FF2B5EF4-FFF2-40B4-BE49-F238E27FC236}">
                <a16:creationId xmlns:a16="http://schemas.microsoft.com/office/drawing/2014/main" id="{2538A17D-62C2-C688-FFFF-B4CFBF8C836D}"/>
              </a:ext>
            </a:extLst>
          </p:cNvPr>
          <p:cNvSpPr/>
          <p:nvPr/>
        </p:nvSpPr>
        <p:spPr>
          <a:xfrm>
            <a:off x="669993" y="5501111"/>
            <a:ext cx="2026314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Сложные агрегации и вычисления</a:t>
            </a:r>
            <a:endParaRPr lang="en-US" sz="900" dirty="0"/>
          </a:p>
        </p:txBody>
      </p:sp>
      <p:pic>
        <p:nvPicPr>
          <p:cNvPr id="62" name="Image 8" descr="preencoded.png">
            <a:extLst>
              <a:ext uri="{FF2B5EF4-FFF2-40B4-BE49-F238E27FC236}">
                <a16:creationId xmlns:a16="http://schemas.microsoft.com/office/drawing/2014/main" id="{1093DD5B-601D-8175-93C5-F2B00F8A2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3" y="5758286"/>
            <a:ext cx="114300" cy="114300"/>
          </a:xfrm>
          <a:prstGeom prst="rect">
            <a:avLst/>
          </a:prstGeom>
        </p:spPr>
      </p:pic>
      <p:sp>
        <p:nvSpPr>
          <p:cNvPr id="63" name="Text 53">
            <a:extLst>
              <a:ext uri="{FF2B5EF4-FFF2-40B4-BE49-F238E27FC236}">
                <a16:creationId xmlns:a16="http://schemas.microsoft.com/office/drawing/2014/main" id="{E4DAD781-0DE3-1868-54A9-07C00A0A603D}"/>
              </a:ext>
            </a:extLst>
          </p:cNvPr>
          <p:cNvSpPr/>
          <p:nvPr/>
        </p:nvSpPr>
        <p:spPr>
          <a:xfrm>
            <a:off x="669993" y="5729711"/>
            <a:ext cx="2344545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Фокус на производительности запросов</a:t>
            </a:r>
            <a:endParaRPr lang="en-US" sz="900" dirty="0"/>
          </a:p>
        </p:txBody>
      </p:sp>
      <p:sp>
        <p:nvSpPr>
          <p:cNvPr id="64" name="Shape 54">
            <a:extLst>
              <a:ext uri="{FF2B5EF4-FFF2-40B4-BE49-F238E27FC236}">
                <a16:creationId xmlns:a16="http://schemas.microsoft.com/office/drawing/2014/main" id="{06613A94-627C-7F45-3097-670A46C9C5B6}"/>
              </a:ext>
            </a:extLst>
          </p:cNvPr>
          <p:cNvSpPr/>
          <p:nvPr/>
        </p:nvSpPr>
        <p:spPr>
          <a:xfrm>
            <a:off x="498543" y="6015461"/>
            <a:ext cx="3771900" cy="342900"/>
          </a:xfrm>
          <a:prstGeom prst="rect">
            <a:avLst/>
          </a:prstGeom>
          <a:solidFill>
            <a:srgbClr val="EFF6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5" name="Text 55">
            <a:extLst>
              <a:ext uri="{FF2B5EF4-FFF2-40B4-BE49-F238E27FC236}">
                <a16:creationId xmlns:a16="http://schemas.microsoft.com/office/drawing/2014/main" id="{32FA5FB8-9237-8E75-87B0-8C98D13A6855}"/>
              </a:ext>
            </a:extLst>
          </p:cNvPr>
          <p:cNvSpPr/>
          <p:nvPr/>
        </p:nvSpPr>
        <p:spPr>
          <a:xfrm>
            <a:off x="584268" y="6101186"/>
            <a:ext cx="3671888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i="1" dirty="0">
                <a:solidFill>
                  <a:srgbClr val="000000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«OLAP — это аналитический мозг компании»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70315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687D-E9BD-7517-9A15-35517EA62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CEDE460-590F-0477-46E7-005043F9F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D83F53-853A-7FB1-8B74-F8EA0572CD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9E02DB-30B0-02CC-E75F-8F9F6D48AB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3EDD26B-7814-3D0E-312E-CB6207017742}"/>
              </a:ext>
            </a:extLst>
          </p:cNvPr>
          <p:cNvSpPr/>
          <p:nvPr/>
        </p:nvSpPr>
        <p:spPr>
          <a:xfrm>
            <a:off x="438731" y="1402196"/>
            <a:ext cx="8529638" cy="2857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2400" dirty="0">
                <a:latin typeface="HSE Sans" panose="02000000000000000000" pitchFamily="2" charset="0"/>
              </a:rPr>
              <a:t>Типы систем управления </a:t>
            </a:r>
            <a:r>
              <a:rPr lang="en-US" sz="2400" dirty="0" err="1">
                <a:latin typeface="HSE Sans" panose="02000000000000000000" pitchFamily="2" charset="0"/>
              </a:rPr>
              <a:t>базами</a:t>
            </a:r>
            <a:r>
              <a:rPr lang="en-US" sz="2400" dirty="0">
                <a:latin typeface="HSE Sans" panose="02000000000000000000" pitchFamily="2" charset="0"/>
              </a:rPr>
              <a:t> </a:t>
            </a:r>
            <a:r>
              <a:rPr lang="en-US" sz="2400" dirty="0" err="1">
                <a:latin typeface="HSE Sans" panose="02000000000000000000" pitchFamily="2" charset="0"/>
              </a:rPr>
              <a:t>данных</a:t>
            </a:r>
            <a:endParaRPr lang="en-US" sz="2400" dirty="0">
              <a:latin typeface="HSE Sans" panose="02000000000000000000" pitchFamily="2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70379C9C-FD3D-8F35-C829-E663473D4D5C}"/>
              </a:ext>
            </a:extLst>
          </p:cNvPr>
          <p:cNvSpPr/>
          <p:nvPr/>
        </p:nvSpPr>
        <p:spPr>
          <a:xfrm>
            <a:off x="438731" y="1877887"/>
            <a:ext cx="2192326" cy="267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400" dirty="0">
                <a:latin typeface="HSE Sans" panose="02000000000000000000" pitchFamily="2" charset="0"/>
              </a:rPr>
              <a:t>Основные </a:t>
            </a:r>
            <a:r>
              <a:rPr lang="en-US" sz="1400" dirty="0" err="1">
                <a:latin typeface="HSE Sans" panose="02000000000000000000" pitchFamily="2" charset="0"/>
              </a:rPr>
              <a:t>категории</a:t>
            </a:r>
            <a:r>
              <a:rPr lang="en-US" sz="1400" dirty="0">
                <a:latin typeface="HSE Sans" panose="02000000000000000000" pitchFamily="2" charset="0"/>
              </a:rPr>
              <a:t> СУБД</a:t>
            </a: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E3C34D8D-5EB0-C218-FA67-5F3E637A57DC}"/>
              </a:ext>
            </a:extLst>
          </p:cNvPr>
          <p:cNvSpPr/>
          <p:nvPr/>
        </p:nvSpPr>
        <p:spPr>
          <a:xfrm>
            <a:off x="438731" y="2184768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Реляционные</a:t>
            </a:r>
            <a:r>
              <a:rPr lang="en-US" sz="1200" b="1" dirty="0">
                <a:latin typeface="HSE Sans" panose="02000000000000000000" pitchFamily="2" charset="0"/>
              </a:rPr>
              <a:t> СУБД</a:t>
            </a: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3CED25D3-ED1E-099B-8265-A888D1CB288D}"/>
              </a:ext>
            </a:extLst>
          </p:cNvPr>
          <p:cNvSpPr/>
          <p:nvPr/>
        </p:nvSpPr>
        <p:spPr>
          <a:xfrm>
            <a:off x="438731" y="2400182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Данные в виде таблиц со связями</a:t>
            </a:r>
            <a:endParaRPr lang="en-US" sz="1000" dirty="0">
              <a:latin typeface=""/>
            </a:endParaRPr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C56273C4-E62B-98E1-B288-81CB5ABEBF3F}"/>
              </a:ext>
            </a:extLst>
          </p:cNvPr>
          <p:cNvSpPr/>
          <p:nvPr/>
        </p:nvSpPr>
        <p:spPr>
          <a:xfrm>
            <a:off x="438731" y="2585919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PostgreSQL, MySQL, Oracle, SQL Server</a:t>
            </a:r>
            <a:endParaRPr lang="en-US" sz="1000" dirty="0">
              <a:latin typeface=""/>
            </a:endParaRPr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D495AFBB-FD73-1B33-271D-A00353301A19}"/>
              </a:ext>
            </a:extLst>
          </p:cNvPr>
          <p:cNvSpPr/>
          <p:nvPr/>
        </p:nvSpPr>
        <p:spPr>
          <a:xfrm>
            <a:off x="438731" y="3070593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>
                <a:latin typeface="HSE Sans" panose="02000000000000000000" pitchFamily="2" charset="0"/>
              </a:rPr>
              <a:t>NoSQL СУБД</a:t>
            </a:r>
          </a:p>
        </p:txBody>
      </p:sp>
      <p:sp>
        <p:nvSpPr>
          <p:cNvPr id="13" name="Text 9">
            <a:extLst>
              <a:ext uri="{FF2B5EF4-FFF2-40B4-BE49-F238E27FC236}">
                <a16:creationId xmlns:a16="http://schemas.microsoft.com/office/drawing/2014/main" id="{41E5F461-1C01-B9F2-B580-34B192C029D0}"/>
              </a:ext>
            </a:extLst>
          </p:cNvPr>
          <p:cNvSpPr/>
          <p:nvPr/>
        </p:nvSpPr>
        <p:spPr>
          <a:xfrm>
            <a:off x="438731" y="3286007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Нереляционные модели данных</a:t>
            </a:r>
            <a:endParaRPr lang="en-US" sz="1000" dirty="0">
              <a:latin typeface=""/>
            </a:endParaRPr>
          </a:p>
        </p:txBody>
      </p:sp>
      <p:sp>
        <p:nvSpPr>
          <p:cNvPr id="14" name="Text 10">
            <a:extLst>
              <a:ext uri="{FF2B5EF4-FFF2-40B4-BE49-F238E27FC236}">
                <a16:creationId xmlns:a16="http://schemas.microsoft.com/office/drawing/2014/main" id="{F632ADAB-8286-B179-C151-33551E809D49}"/>
              </a:ext>
            </a:extLst>
          </p:cNvPr>
          <p:cNvSpPr/>
          <p:nvPr/>
        </p:nvSpPr>
        <p:spPr>
          <a:xfrm>
            <a:off x="438731" y="3471744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MongoDB, Cassandra, Redis, Neo4j</a:t>
            </a:r>
            <a:endParaRPr lang="en-US" sz="1000" dirty="0">
              <a:latin typeface=""/>
            </a:endParaRPr>
          </a:p>
        </p:txBody>
      </p:sp>
      <p:sp>
        <p:nvSpPr>
          <p:cNvPr id="16" name="Text 12">
            <a:extLst>
              <a:ext uri="{FF2B5EF4-FFF2-40B4-BE49-F238E27FC236}">
                <a16:creationId xmlns:a16="http://schemas.microsoft.com/office/drawing/2014/main" id="{ADE0D4FD-2DD7-9013-A6B0-F5784D6DC7B3}"/>
              </a:ext>
            </a:extLst>
          </p:cNvPr>
          <p:cNvSpPr/>
          <p:nvPr/>
        </p:nvSpPr>
        <p:spPr>
          <a:xfrm>
            <a:off x="438731" y="3956418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>
                <a:latin typeface="HSE Sans" panose="02000000000000000000" pitchFamily="2" charset="0"/>
              </a:rPr>
              <a:t>NewSQL</a:t>
            </a:r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3C98A343-D252-2D5C-ED45-1DA6C1D9C7D7}"/>
              </a:ext>
            </a:extLst>
          </p:cNvPr>
          <p:cNvSpPr/>
          <p:nvPr/>
        </p:nvSpPr>
        <p:spPr>
          <a:xfrm>
            <a:off x="438731" y="4171832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Сочетание SQL и масштабируемости NoSQL</a:t>
            </a:r>
            <a:endParaRPr lang="en-US" sz="1000" dirty="0">
              <a:latin typeface=""/>
            </a:endParaRPr>
          </a:p>
        </p:txBody>
      </p:sp>
      <p:sp>
        <p:nvSpPr>
          <p:cNvPr id="18" name="Text 14">
            <a:extLst>
              <a:ext uri="{FF2B5EF4-FFF2-40B4-BE49-F238E27FC236}">
                <a16:creationId xmlns:a16="http://schemas.microsoft.com/office/drawing/2014/main" id="{1852072B-A99E-9C95-67AE-D2924630CD3A}"/>
              </a:ext>
            </a:extLst>
          </p:cNvPr>
          <p:cNvSpPr/>
          <p:nvPr/>
        </p:nvSpPr>
        <p:spPr>
          <a:xfrm>
            <a:off x="438731" y="4357569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Google Spanner, CockroachDB, YDB</a:t>
            </a:r>
            <a:endParaRPr lang="en-US" sz="1000" dirty="0">
              <a:latin typeface=""/>
            </a:endParaRPr>
          </a:p>
        </p:txBody>
      </p:sp>
      <p:sp>
        <p:nvSpPr>
          <p:cNvPr id="19" name="Text 19">
            <a:extLst>
              <a:ext uri="{FF2B5EF4-FFF2-40B4-BE49-F238E27FC236}">
                <a16:creationId xmlns:a16="http://schemas.microsoft.com/office/drawing/2014/main" id="{3EBCBA6D-649C-3E84-3010-81C8FDFA7FA1}"/>
              </a:ext>
            </a:extLst>
          </p:cNvPr>
          <p:cNvSpPr/>
          <p:nvPr/>
        </p:nvSpPr>
        <p:spPr>
          <a:xfrm>
            <a:off x="5633958" y="1880241"/>
            <a:ext cx="1952246" cy="221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400" dirty="0" err="1">
                <a:latin typeface="HSE Sans" panose="02000000000000000000" pitchFamily="2" charset="0"/>
              </a:rPr>
              <a:t>Критерии</a:t>
            </a:r>
            <a:r>
              <a:rPr lang="en-US" sz="1400" dirty="0">
                <a:latin typeface="HSE Sans" panose="02000000000000000000" pitchFamily="2" charset="0"/>
              </a:rPr>
              <a:t> </a:t>
            </a:r>
            <a:r>
              <a:rPr lang="en-US" sz="1400" dirty="0" err="1">
                <a:latin typeface="HSE Sans" panose="02000000000000000000" pitchFamily="2" charset="0"/>
              </a:rPr>
              <a:t>выбора</a:t>
            </a:r>
            <a:r>
              <a:rPr lang="en-US" sz="1400" dirty="0">
                <a:latin typeface="HSE Sans" panose="02000000000000000000" pitchFamily="2" charset="0"/>
              </a:rPr>
              <a:t> СУБД</a:t>
            </a:r>
          </a:p>
        </p:txBody>
      </p:sp>
      <p:sp>
        <p:nvSpPr>
          <p:cNvPr id="20" name="Shape 20">
            <a:extLst>
              <a:ext uri="{FF2B5EF4-FFF2-40B4-BE49-F238E27FC236}">
                <a16:creationId xmlns:a16="http://schemas.microsoft.com/office/drawing/2014/main" id="{C2F07BB3-7376-7547-E910-56018769F7D7}"/>
              </a:ext>
            </a:extLst>
          </p:cNvPr>
          <p:cNvSpPr/>
          <p:nvPr/>
        </p:nvSpPr>
        <p:spPr>
          <a:xfrm>
            <a:off x="5633958" y="2266583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4FB61489-D8D9-F4AF-5CC5-71B7AEC6BC95}"/>
              </a:ext>
            </a:extLst>
          </p:cNvPr>
          <p:cNvSpPr/>
          <p:nvPr/>
        </p:nvSpPr>
        <p:spPr>
          <a:xfrm>
            <a:off x="5748258" y="2358885"/>
            <a:ext cx="1128131" cy="2384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Модель</a:t>
            </a:r>
            <a:r>
              <a:rPr lang="en-US" sz="1200" b="1" dirty="0">
                <a:latin typeface="HSE Sans" panose="02000000000000000000" pitchFamily="2" charset="0"/>
              </a:rPr>
              <a:t> </a:t>
            </a:r>
            <a:r>
              <a:rPr lang="en-US" sz="1200" b="1" dirty="0" err="1">
                <a:latin typeface="HSE Sans" panose="02000000000000000000" pitchFamily="2" charset="0"/>
              </a:rPr>
              <a:t>данных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22" name="Text 22">
            <a:extLst>
              <a:ext uri="{FF2B5EF4-FFF2-40B4-BE49-F238E27FC236}">
                <a16:creationId xmlns:a16="http://schemas.microsoft.com/office/drawing/2014/main" id="{F80FBD5F-C49E-55B9-CA8B-4D40DFD758DE}"/>
              </a:ext>
            </a:extLst>
          </p:cNvPr>
          <p:cNvSpPr/>
          <p:nvPr/>
        </p:nvSpPr>
        <p:spPr>
          <a:xfrm>
            <a:off x="5748258" y="2603976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Структура данных и связи между ними</a:t>
            </a:r>
            <a:endParaRPr lang="en-US" sz="1000" dirty="0">
              <a:latin typeface=""/>
            </a:endParaRPr>
          </a:p>
        </p:txBody>
      </p:sp>
      <p:sp>
        <p:nvSpPr>
          <p:cNvPr id="23" name="Shape 23">
            <a:extLst>
              <a:ext uri="{FF2B5EF4-FFF2-40B4-BE49-F238E27FC236}">
                <a16:creationId xmlns:a16="http://schemas.microsoft.com/office/drawing/2014/main" id="{2B362090-0951-5C62-BE51-BB386806F9C3}"/>
              </a:ext>
            </a:extLst>
          </p:cNvPr>
          <p:cNvSpPr/>
          <p:nvPr/>
        </p:nvSpPr>
        <p:spPr>
          <a:xfrm>
            <a:off x="5633958" y="2980958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>
              <a:latin typeface=""/>
            </a:endParaRPr>
          </a:p>
        </p:txBody>
      </p:sp>
      <p:sp>
        <p:nvSpPr>
          <p:cNvPr id="24" name="Text 24">
            <a:extLst>
              <a:ext uri="{FF2B5EF4-FFF2-40B4-BE49-F238E27FC236}">
                <a16:creationId xmlns:a16="http://schemas.microsoft.com/office/drawing/2014/main" id="{7B7CF633-6C04-F35E-3488-40C7A0A8AC2D}"/>
              </a:ext>
            </a:extLst>
          </p:cNvPr>
          <p:cNvSpPr/>
          <p:nvPr/>
        </p:nvSpPr>
        <p:spPr>
          <a:xfrm>
            <a:off x="5748258" y="3088650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Масштабируемость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25" name="Text 25">
            <a:extLst>
              <a:ext uri="{FF2B5EF4-FFF2-40B4-BE49-F238E27FC236}">
                <a16:creationId xmlns:a16="http://schemas.microsoft.com/office/drawing/2014/main" id="{FF03AA9A-DBE7-5584-68EF-90B949DBE8AB}"/>
              </a:ext>
            </a:extLst>
          </p:cNvPr>
          <p:cNvSpPr/>
          <p:nvPr/>
        </p:nvSpPr>
        <p:spPr>
          <a:xfrm>
            <a:off x="5748258" y="3318351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Вертикальная vs горизонтальная, объемы данных</a:t>
            </a:r>
            <a:endParaRPr lang="en-US" sz="1000" dirty="0">
              <a:latin typeface=""/>
            </a:endParaRPr>
          </a:p>
        </p:txBody>
      </p:sp>
      <p:sp>
        <p:nvSpPr>
          <p:cNvPr id="26" name="Shape 26">
            <a:extLst>
              <a:ext uri="{FF2B5EF4-FFF2-40B4-BE49-F238E27FC236}">
                <a16:creationId xmlns:a16="http://schemas.microsoft.com/office/drawing/2014/main" id="{246D3298-2064-1BE3-EAE1-21B1A962C57E}"/>
              </a:ext>
            </a:extLst>
          </p:cNvPr>
          <p:cNvSpPr/>
          <p:nvPr/>
        </p:nvSpPr>
        <p:spPr>
          <a:xfrm>
            <a:off x="5633958" y="3695333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 sz="1000">
              <a:latin typeface=""/>
            </a:endParaRPr>
          </a:p>
        </p:txBody>
      </p:sp>
      <p:sp>
        <p:nvSpPr>
          <p:cNvPr id="27" name="Text 27">
            <a:extLst>
              <a:ext uri="{FF2B5EF4-FFF2-40B4-BE49-F238E27FC236}">
                <a16:creationId xmlns:a16="http://schemas.microsoft.com/office/drawing/2014/main" id="{CBEA9A42-3B8B-0DF1-FA21-122CA343D203}"/>
              </a:ext>
            </a:extLst>
          </p:cNvPr>
          <p:cNvSpPr/>
          <p:nvPr/>
        </p:nvSpPr>
        <p:spPr>
          <a:xfrm>
            <a:off x="5748258" y="3803025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Производительность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28" name="Text 28">
            <a:extLst>
              <a:ext uri="{FF2B5EF4-FFF2-40B4-BE49-F238E27FC236}">
                <a16:creationId xmlns:a16="http://schemas.microsoft.com/office/drawing/2014/main" id="{71011E98-9F10-35E0-1A7D-20E7F526D373}"/>
              </a:ext>
            </a:extLst>
          </p:cNvPr>
          <p:cNvSpPr/>
          <p:nvPr/>
        </p:nvSpPr>
        <p:spPr>
          <a:xfrm>
            <a:off x="5748258" y="4049044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Скорость чтения/записи, задержки, пропускная способность</a:t>
            </a:r>
            <a:endParaRPr lang="en-US" sz="788" dirty="0">
              <a:latin typeface=""/>
            </a:endParaRPr>
          </a:p>
        </p:txBody>
      </p:sp>
      <p:sp>
        <p:nvSpPr>
          <p:cNvPr id="29" name="Shape 29">
            <a:extLst>
              <a:ext uri="{FF2B5EF4-FFF2-40B4-BE49-F238E27FC236}">
                <a16:creationId xmlns:a16="http://schemas.microsoft.com/office/drawing/2014/main" id="{FAA9949E-6F0D-B473-29D2-CBB3CDEA6F1E}"/>
              </a:ext>
            </a:extLst>
          </p:cNvPr>
          <p:cNvSpPr/>
          <p:nvPr/>
        </p:nvSpPr>
        <p:spPr>
          <a:xfrm>
            <a:off x="5633958" y="4409708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>
              <a:latin typeface=""/>
            </a:endParaRPr>
          </a:p>
        </p:txBody>
      </p:sp>
      <p:sp>
        <p:nvSpPr>
          <p:cNvPr id="30" name="Text 30">
            <a:extLst>
              <a:ext uri="{FF2B5EF4-FFF2-40B4-BE49-F238E27FC236}">
                <a16:creationId xmlns:a16="http://schemas.microsoft.com/office/drawing/2014/main" id="{42EA35D3-7656-097D-01FA-4A5B7768D875}"/>
              </a:ext>
            </a:extLst>
          </p:cNvPr>
          <p:cNvSpPr/>
          <p:nvPr/>
        </p:nvSpPr>
        <p:spPr>
          <a:xfrm>
            <a:off x="5748258" y="4517400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Согласованность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31" name="Text 31">
            <a:extLst>
              <a:ext uri="{FF2B5EF4-FFF2-40B4-BE49-F238E27FC236}">
                <a16:creationId xmlns:a16="http://schemas.microsoft.com/office/drawing/2014/main" id="{15559226-9CF4-042B-56A5-14EAFC11540B}"/>
              </a:ext>
            </a:extLst>
          </p:cNvPr>
          <p:cNvSpPr/>
          <p:nvPr/>
        </p:nvSpPr>
        <p:spPr>
          <a:xfrm>
            <a:off x="5748258" y="4747101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ACID vs BASE, CAP-теорема</a:t>
            </a:r>
            <a:endParaRPr lang="en-US" sz="1000" dirty="0">
              <a:latin typeface=""/>
            </a:endParaRPr>
          </a:p>
        </p:txBody>
      </p:sp>
      <p:sp>
        <p:nvSpPr>
          <p:cNvPr id="32" name="Shape 32">
            <a:extLst>
              <a:ext uri="{FF2B5EF4-FFF2-40B4-BE49-F238E27FC236}">
                <a16:creationId xmlns:a16="http://schemas.microsoft.com/office/drawing/2014/main" id="{F571FE50-8C60-9BFE-8D50-29B3604AC29D}"/>
              </a:ext>
            </a:extLst>
          </p:cNvPr>
          <p:cNvSpPr/>
          <p:nvPr/>
        </p:nvSpPr>
        <p:spPr>
          <a:xfrm>
            <a:off x="5633958" y="5124083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>
              <a:latin typeface=""/>
            </a:endParaRPr>
          </a:p>
        </p:txBody>
      </p:sp>
      <p:sp>
        <p:nvSpPr>
          <p:cNvPr id="33" name="Text 33">
            <a:extLst>
              <a:ext uri="{FF2B5EF4-FFF2-40B4-BE49-F238E27FC236}">
                <a16:creationId xmlns:a16="http://schemas.microsoft.com/office/drawing/2014/main" id="{ECC8D916-5707-8811-8A00-49B306ED8AFB}"/>
              </a:ext>
            </a:extLst>
          </p:cNvPr>
          <p:cNvSpPr/>
          <p:nvPr/>
        </p:nvSpPr>
        <p:spPr>
          <a:xfrm>
            <a:off x="5748258" y="5231775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Доступность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34" name="Text 34">
            <a:extLst>
              <a:ext uri="{FF2B5EF4-FFF2-40B4-BE49-F238E27FC236}">
                <a16:creationId xmlns:a16="http://schemas.microsoft.com/office/drawing/2014/main" id="{F0B30CEA-11F5-2638-048D-605531820AC8}"/>
              </a:ext>
            </a:extLst>
          </p:cNvPr>
          <p:cNvSpPr/>
          <p:nvPr/>
        </p:nvSpPr>
        <p:spPr>
          <a:xfrm>
            <a:off x="5748258" y="5461476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Отказоустойчивость, репликация, восстановление</a:t>
            </a:r>
            <a:endParaRPr lang="en-US" sz="1000" dirty="0">
              <a:latin typeface=""/>
            </a:endParaRPr>
          </a:p>
        </p:txBody>
      </p:sp>
      <p:sp>
        <p:nvSpPr>
          <p:cNvPr id="35" name="Shape 35">
            <a:extLst>
              <a:ext uri="{FF2B5EF4-FFF2-40B4-BE49-F238E27FC236}">
                <a16:creationId xmlns:a16="http://schemas.microsoft.com/office/drawing/2014/main" id="{4D77182D-21D7-79BD-8490-67C0379B6F1A}"/>
              </a:ext>
            </a:extLst>
          </p:cNvPr>
          <p:cNvSpPr/>
          <p:nvPr/>
        </p:nvSpPr>
        <p:spPr>
          <a:xfrm>
            <a:off x="5633958" y="5838458"/>
            <a:ext cx="4114800" cy="600075"/>
          </a:xfrm>
          <a:prstGeom prst="rect">
            <a:avLst/>
          </a:prstGeom>
          <a:solidFill>
            <a:srgbClr val="DBEAFE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6" name="Text 36">
            <a:extLst>
              <a:ext uri="{FF2B5EF4-FFF2-40B4-BE49-F238E27FC236}">
                <a16:creationId xmlns:a16="http://schemas.microsoft.com/office/drawing/2014/main" id="{CF11001E-EB04-E1EE-CB30-1D732A360528}"/>
              </a:ext>
            </a:extLst>
          </p:cNvPr>
          <p:cNvSpPr/>
          <p:nvPr/>
        </p:nvSpPr>
        <p:spPr>
          <a:xfrm>
            <a:off x="5748258" y="5946150"/>
            <a:ext cx="3957638" cy="1846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1200" b="1" dirty="0" err="1">
                <a:latin typeface="HSE Sans" panose="02000000000000000000" pitchFamily="2" charset="0"/>
              </a:rPr>
              <a:t>Экосистема</a:t>
            </a:r>
            <a:endParaRPr lang="en-US" sz="1200" b="1" dirty="0">
              <a:latin typeface="HSE Sans" panose="02000000000000000000" pitchFamily="2" charset="0"/>
            </a:endParaRPr>
          </a:p>
        </p:txBody>
      </p:sp>
      <p:sp>
        <p:nvSpPr>
          <p:cNvPr id="37" name="Text 37">
            <a:extLst>
              <a:ext uri="{FF2B5EF4-FFF2-40B4-BE49-F238E27FC236}">
                <a16:creationId xmlns:a16="http://schemas.microsoft.com/office/drawing/2014/main" id="{80CE3153-127B-A703-6080-B4F13E64DA77}"/>
              </a:ext>
            </a:extLst>
          </p:cNvPr>
          <p:cNvSpPr/>
          <p:nvPr/>
        </p:nvSpPr>
        <p:spPr>
          <a:xfrm>
            <a:off x="5748258" y="6175851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"/>
                <a:ea typeface="Noto Sans" pitchFamily="34" charset="-122"/>
                <a:cs typeface="Noto Sans" pitchFamily="34" charset="-120"/>
              </a:rPr>
              <a:t>Инструменты, поддержка, сообщество, документация</a:t>
            </a:r>
            <a:endParaRPr lang="en-US" sz="10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333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A33D5D5-13C7-8644-8CD8-A04CCCE736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095CB-94DB-754D-A4ED-35EBDDB3F7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EBFC62C-9588-F544-918B-2104A12C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98" y="1447790"/>
            <a:ext cx="10714699" cy="777025"/>
          </a:xfrm>
        </p:spPr>
        <p:txBody>
          <a:bodyPr/>
          <a:lstStyle/>
          <a:p>
            <a:r>
              <a:rPr lang="ru-RU" dirty="0"/>
              <a:t>Ценность данных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Данные — это актив, а не инфраструктура. Их ценность сравнима с нефтью: при правильной обработке они дают мощный эффект для бизнеса.</a:t>
            </a:r>
          </a:p>
          <a:p>
            <a:endParaRPr lang="ru-RU" dirty="0"/>
          </a:p>
          <a:p>
            <a:r>
              <a:rPr lang="ru-RU" dirty="0"/>
              <a:t>Как нефть нуждается в переработке, так и данные. Если их просто хранить, они ничего не дадут. Но если навести порядок, понять, какие из них важны и как их использовать — можно получить серьёзную выгоду: от оптимизации процессов до новых источников дохода.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25E05A5-31FE-6744-BC43-4BB36CF747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Цитата была сказан Клайв Хамби в 2006 году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6BB51F-3F05-3C42-B510-D00884989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" sz="3600" i="1" dirty="0"/>
              <a:t>Data is the new oil</a:t>
            </a:r>
            <a:endParaRPr lang="ru-RU" sz="3600" i="1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FE4DD9E-D443-AF4F-A072-F5C4D494A0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4DBFE-DAA2-6E74-C297-6DFBADC885CA}"/>
              </a:ext>
            </a:extLst>
          </p:cNvPr>
          <p:cNvSpPr txBox="1"/>
          <p:nvPr/>
        </p:nvSpPr>
        <p:spPr>
          <a:xfrm>
            <a:off x="6648079" y="2224815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b="1" dirty="0">
                <a:latin typeface="HSE Sans" panose="02000000000000000000" pitchFamily="2" charset="0"/>
              </a:rPr>
              <a:t>,,</a:t>
            </a:r>
            <a:endParaRPr lang="ru-RU" sz="9600" b="1" dirty="0">
              <a:latin typeface="HSE Sans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CD33C-F0CA-2A28-BE93-F356BD78CE4C}"/>
              </a:ext>
            </a:extLst>
          </p:cNvPr>
          <p:cNvSpPr txBox="1"/>
          <p:nvPr/>
        </p:nvSpPr>
        <p:spPr>
          <a:xfrm rot="10800000">
            <a:off x="10640959" y="4431931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b="1" dirty="0">
                <a:latin typeface="HSE Sans" panose="02000000000000000000" pitchFamily="2" charset="0"/>
              </a:rPr>
              <a:t>,,</a:t>
            </a:r>
            <a:endParaRPr lang="ru-RU" sz="9600" b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8B749-4F87-23C2-6296-8D0F66B6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B1E138-79D5-43A1-7365-EADB77BA55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21737C-ACB3-ED06-5380-BA3EA9DD2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D7165D-3888-F42D-9ED7-324839C715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EEA3AD3F-86F3-7274-75C7-7FADE9119DA9}"/>
              </a:ext>
            </a:extLst>
          </p:cNvPr>
          <p:cNvSpPr/>
          <p:nvPr/>
        </p:nvSpPr>
        <p:spPr>
          <a:xfrm>
            <a:off x="438731" y="1402195"/>
            <a:ext cx="8529638" cy="387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ru-RU" sz="2400" dirty="0">
                <a:latin typeface="HSE Sans" panose="02000000000000000000" pitchFamily="2" charset="0"/>
              </a:rPr>
              <a:t>Эволюция подхода к СУБД</a:t>
            </a:r>
          </a:p>
          <a:p>
            <a:endParaRPr lang="ru-RU" sz="2400" dirty="0" err="1">
              <a:latin typeface="HSE Sans" panose="02000000000000000000" pitchFamily="2" charset="0"/>
            </a:endParaRPr>
          </a:p>
        </p:txBody>
      </p:sp>
      <p:sp>
        <p:nvSpPr>
          <p:cNvPr id="39" name="Text 2">
            <a:extLst>
              <a:ext uri="{FF2B5EF4-FFF2-40B4-BE49-F238E27FC236}">
                <a16:creationId xmlns:a16="http://schemas.microsoft.com/office/drawing/2014/main" id="{BED26CEB-807E-1CC8-9DD4-98325910C769}"/>
              </a:ext>
            </a:extLst>
          </p:cNvPr>
          <p:cNvSpPr/>
          <p:nvPr/>
        </p:nvSpPr>
        <p:spPr>
          <a:xfrm>
            <a:off x="790433" y="1948179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1970-е: Реляционная модель</a:t>
            </a:r>
            <a:endParaRPr lang="en-US" sz="1125" dirty="0"/>
          </a:p>
        </p:txBody>
      </p:sp>
      <p:sp>
        <p:nvSpPr>
          <p:cNvPr id="40" name="Text 3">
            <a:extLst>
              <a:ext uri="{FF2B5EF4-FFF2-40B4-BE49-F238E27FC236}">
                <a16:creationId xmlns:a16="http://schemas.microsoft.com/office/drawing/2014/main" id="{761E61CA-E30C-3E1A-5656-96EC719A0D60}"/>
              </a:ext>
            </a:extLst>
          </p:cNvPr>
          <p:cNvSpPr/>
          <p:nvPr/>
        </p:nvSpPr>
        <p:spPr>
          <a:xfrm>
            <a:off x="790433" y="2179804"/>
            <a:ext cx="397192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Эдгар Кодд предложил реляционную модель данных</a:t>
            </a:r>
            <a:endParaRPr lang="en-US" sz="900" dirty="0"/>
          </a:p>
        </p:txBody>
      </p:sp>
      <p:sp>
        <p:nvSpPr>
          <p:cNvPr id="41" name="Text 4">
            <a:extLst>
              <a:ext uri="{FF2B5EF4-FFF2-40B4-BE49-F238E27FC236}">
                <a16:creationId xmlns:a16="http://schemas.microsoft.com/office/drawing/2014/main" id="{60CE5B69-2E9A-DDB2-DA7E-FC1D291127A4}"/>
              </a:ext>
            </a:extLst>
          </p:cNvPr>
          <p:cNvSpPr/>
          <p:nvPr/>
        </p:nvSpPr>
        <p:spPr>
          <a:xfrm>
            <a:off x="790433" y="2374165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Появление SQL, IBM System R, Oracle</a:t>
            </a:r>
            <a:endParaRPr lang="en-US" sz="788" dirty="0"/>
          </a:p>
        </p:txBody>
      </p:sp>
      <p:sp>
        <p:nvSpPr>
          <p:cNvPr id="42" name="Text 5">
            <a:extLst>
              <a:ext uri="{FF2B5EF4-FFF2-40B4-BE49-F238E27FC236}">
                <a16:creationId xmlns:a16="http://schemas.microsoft.com/office/drawing/2014/main" id="{99882115-BD54-A30F-B140-45B05ACD9384}"/>
              </a:ext>
            </a:extLst>
          </p:cNvPr>
          <p:cNvSpPr/>
          <p:nvPr/>
        </p:nvSpPr>
        <p:spPr>
          <a:xfrm>
            <a:off x="790433" y="2619691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1980-1990-е: Доминирование РСУБД</a:t>
            </a:r>
            <a:endParaRPr lang="en-US" sz="1125" dirty="0"/>
          </a:p>
        </p:txBody>
      </p:sp>
      <p:sp>
        <p:nvSpPr>
          <p:cNvPr id="43" name="Text 6">
            <a:extLst>
              <a:ext uri="{FF2B5EF4-FFF2-40B4-BE49-F238E27FC236}">
                <a16:creationId xmlns:a16="http://schemas.microsoft.com/office/drawing/2014/main" id="{4B34345D-1A10-D084-FD5D-50A8F5D9B60B}"/>
              </a:ext>
            </a:extLst>
          </p:cNvPr>
          <p:cNvSpPr/>
          <p:nvPr/>
        </p:nvSpPr>
        <p:spPr>
          <a:xfrm>
            <a:off x="790433" y="2851316"/>
            <a:ext cx="397192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Стандартизация SQL, развитие коммерческих СУБД</a:t>
            </a:r>
            <a:endParaRPr lang="en-US" sz="900" dirty="0"/>
          </a:p>
        </p:txBody>
      </p:sp>
      <p:sp>
        <p:nvSpPr>
          <p:cNvPr id="44" name="Text 7">
            <a:extLst>
              <a:ext uri="{FF2B5EF4-FFF2-40B4-BE49-F238E27FC236}">
                <a16:creationId xmlns:a16="http://schemas.microsoft.com/office/drawing/2014/main" id="{899E4DCE-3C8A-3C80-DD8C-8C9B8E258A3D}"/>
              </a:ext>
            </a:extLst>
          </p:cNvPr>
          <p:cNvSpPr/>
          <p:nvPr/>
        </p:nvSpPr>
        <p:spPr>
          <a:xfrm>
            <a:off x="790433" y="3045677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Oracle, DB2, SQL Server, PostgreSQL, MySQL</a:t>
            </a:r>
            <a:endParaRPr lang="en-US" sz="788" dirty="0"/>
          </a:p>
        </p:txBody>
      </p:sp>
      <p:sp>
        <p:nvSpPr>
          <p:cNvPr id="45" name="Text 8">
            <a:extLst>
              <a:ext uri="{FF2B5EF4-FFF2-40B4-BE49-F238E27FC236}">
                <a16:creationId xmlns:a16="http://schemas.microsoft.com/office/drawing/2014/main" id="{032ED348-9C67-C28B-9717-07F6E3B3F797}"/>
              </a:ext>
            </a:extLst>
          </p:cNvPr>
          <p:cNvSpPr/>
          <p:nvPr/>
        </p:nvSpPr>
        <p:spPr>
          <a:xfrm>
            <a:off x="790433" y="3291204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2000-е: Кризис масштабирования</a:t>
            </a:r>
            <a:endParaRPr lang="en-US" sz="1125" dirty="0"/>
          </a:p>
        </p:txBody>
      </p:sp>
      <p:sp>
        <p:nvSpPr>
          <p:cNvPr id="46" name="Text 9">
            <a:extLst>
              <a:ext uri="{FF2B5EF4-FFF2-40B4-BE49-F238E27FC236}">
                <a16:creationId xmlns:a16="http://schemas.microsoft.com/office/drawing/2014/main" id="{76BD827B-B032-CB20-A983-8CF6B960D30D}"/>
              </a:ext>
            </a:extLst>
          </p:cNvPr>
          <p:cNvSpPr/>
          <p:nvPr/>
        </p:nvSpPr>
        <p:spPr>
          <a:xfrm>
            <a:off x="790433" y="3539304"/>
            <a:ext cx="3971925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Рост объемов данных, проблемы с горизонтальным масштабированием</a:t>
            </a:r>
            <a:endParaRPr lang="en-US" sz="900" dirty="0"/>
          </a:p>
        </p:txBody>
      </p:sp>
      <p:sp>
        <p:nvSpPr>
          <p:cNvPr id="47" name="Text 10">
            <a:extLst>
              <a:ext uri="{FF2B5EF4-FFF2-40B4-BE49-F238E27FC236}">
                <a16:creationId xmlns:a16="http://schemas.microsoft.com/office/drawing/2014/main" id="{71F02785-AF7B-0ECC-9EB0-DE1739133CFF}"/>
              </a:ext>
            </a:extLst>
          </p:cNvPr>
          <p:cNvSpPr/>
          <p:nvPr/>
        </p:nvSpPr>
        <p:spPr>
          <a:xfrm>
            <a:off x="790433" y="3888640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Появление распределенных систем, шардинг</a:t>
            </a:r>
            <a:endParaRPr lang="en-US" sz="788" dirty="0"/>
          </a:p>
        </p:txBody>
      </p:sp>
      <p:sp>
        <p:nvSpPr>
          <p:cNvPr id="48" name="Text 11">
            <a:extLst>
              <a:ext uri="{FF2B5EF4-FFF2-40B4-BE49-F238E27FC236}">
                <a16:creationId xmlns:a16="http://schemas.microsoft.com/office/drawing/2014/main" id="{0A5D6D28-7FFE-E546-0B85-AF213E0AA11F}"/>
              </a:ext>
            </a:extLst>
          </p:cNvPr>
          <p:cNvSpPr/>
          <p:nvPr/>
        </p:nvSpPr>
        <p:spPr>
          <a:xfrm>
            <a:off x="790433" y="4091304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2009-2015: NoSQL революция</a:t>
            </a:r>
            <a:endParaRPr lang="en-US" sz="1125" dirty="0"/>
          </a:p>
        </p:txBody>
      </p:sp>
      <p:sp>
        <p:nvSpPr>
          <p:cNvPr id="49" name="Text 12">
            <a:extLst>
              <a:ext uri="{FF2B5EF4-FFF2-40B4-BE49-F238E27FC236}">
                <a16:creationId xmlns:a16="http://schemas.microsoft.com/office/drawing/2014/main" id="{19F92D45-A803-B723-B153-E4DDB3602D9D}"/>
              </a:ext>
            </a:extLst>
          </p:cNvPr>
          <p:cNvSpPr/>
          <p:nvPr/>
        </p:nvSpPr>
        <p:spPr>
          <a:xfrm>
            <a:off x="790433" y="4322929"/>
            <a:ext cx="397192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Отказ от ACID в пользу BASE, CAP-теорема</a:t>
            </a:r>
            <a:endParaRPr lang="en-US" sz="900" dirty="0"/>
          </a:p>
        </p:txBody>
      </p:sp>
      <p:sp>
        <p:nvSpPr>
          <p:cNvPr id="50" name="Text 13">
            <a:extLst>
              <a:ext uri="{FF2B5EF4-FFF2-40B4-BE49-F238E27FC236}">
                <a16:creationId xmlns:a16="http://schemas.microsoft.com/office/drawing/2014/main" id="{5E1EF823-A168-1234-126C-9C9619A89D66}"/>
              </a:ext>
            </a:extLst>
          </p:cNvPr>
          <p:cNvSpPr/>
          <p:nvPr/>
        </p:nvSpPr>
        <p:spPr>
          <a:xfrm>
            <a:off x="790433" y="4517290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MongoDB, Cassandra, Redis, Neo4j, Elasticsearch</a:t>
            </a:r>
            <a:endParaRPr lang="en-US" sz="788" dirty="0"/>
          </a:p>
        </p:txBody>
      </p:sp>
      <p:sp>
        <p:nvSpPr>
          <p:cNvPr id="51" name="Text 14">
            <a:extLst>
              <a:ext uri="{FF2B5EF4-FFF2-40B4-BE49-F238E27FC236}">
                <a16:creationId xmlns:a16="http://schemas.microsoft.com/office/drawing/2014/main" id="{C41373A1-1429-032F-A338-AF725EA24A29}"/>
              </a:ext>
            </a:extLst>
          </p:cNvPr>
          <p:cNvSpPr/>
          <p:nvPr/>
        </p:nvSpPr>
        <p:spPr>
          <a:xfrm>
            <a:off x="790433" y="4748529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2015-2020: NewSQL и полиглот</a:t>
            </a:r>
            <a:endParaRPr lang="en-US" sz="1125" dirty="0"/>
          </a:p>
        </p:txBody>
      </p:sp>
      <p:sp>
        <p:nvSpPr>
          <p:cNvPr id="52" name="Text 15">
            <a:extLst>
              <a:ext uri="{FF2B5EF4-FFF2-40B4-BE49-F238E27FC236}">
                <a16:creationId xmlns:a16="http://schemas.microsoft.com/office/drawing/2014/main" id="{9F5AF6C2-FE9C-4F73-9593-1515B0DD5178}"/>
              </a:ext>
            </a:extLst>
          </p:cNvPr>
          <p:cNvSpPr/>
          <p:nvPr/>
        </p:nvSpPr>
        <p:spPr>
          <a:xfrm>
            <a:off x="790433" y="5065879"/>
            <a:ext cx="397192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Возвращение к транзакционности с сохранением масштабируемости</a:t>
            </a:r>
            <a:endParaRPr lang="en-US" sz="900" dirty="0"/>
          </a:p>
        </p:txBody>
      </p:sp>
      <p:sp>
        <p:nvSpPr>
          <p:cNvPr id="53" name="Text 16">
            <a:extLst>
              <a:ext uri="{FF2B5EF4-FFF2-40B4-BE49-F238E27FC236}">
                <a16:creationId xmlns:a16="http://schemas.microsoft.com/office/drawing/2014/main" id="{23A6469B-2530-3EAA-31FD-0B9DFD6C16AE}"/>
              </a:ext>
            </a:extLst>
          </p:cNvPr>
          <p:cNvSpPr/>
          <p:nvPr/>
        </p:nvSpPr>
        <p:spPr>
          <a:xfrm>
            <a:off x="790433" y="5345965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Google Spanner, CockroachDB, полиглот-персистентность</a:t>
            </a:r>
            <a:endParaRPr lang="en-US" sz="788" dirty="0"/>
          </a:p>
        </p:txBody>
      </p:sp>
      <p:sp>
        <p:nvSpPr>
          <p:cNvPr id="54" name="Text 17">
            <a:extLst>
              <a:ext uri="{FF2B5EF4-FFF2-40B4-BE49-F238E27FC236}">
                <a16:creationId xmlns:a16="http://schemas.microsoft.com/office/drawing/2014/main" id="{64917B6C-8297-BA1B-9AE6-EDAF4256F7E0}"/>
              </a:ext>
            </a:extLst>
          </p:cNvPr>
          <p:cNvSpPr/>
          <p:nvPr/>
        </p:nvSpPr>
        <p:spPr>
          <a:xfrm>
            <a:off x="790433" y="5593326"/>
            <a:ext cx="3971925" cy="17312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25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2020+: Эра AI и векторных БД</a:t>
            </a:r>
            <a:endParaRPr lang="en-US" sz="1125" dirty="0"/>
          </a:p>
        </p:txBody>
      </p:sp>
      <p:sp>
        <p:nvSpPr>
          <p:cNvPr id="55" name="Text 18">
            <a:extLst>
              <a:ext uri="{FF2B5EF4-FFF2-40B4-BE49-F238E27FC236}">
                <a16:creationId xmlns:a16="http://schemas.microsoft.com/office/drawing/2014/main" id="{FD890C36-944F-3283-A081-E1B22F8A1C60}"/>
              </a:ext>
            </a:extLst>
          </p:cNvPr>
          <p:cNvSpPr/>
          <p:nvPr/>
        </p:nvSpPr>
        <p:spPr>
          <a:xfrm>
            <a:off x="790433" y="5824951"/>
            <a:ext cx="3971925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Интеграция с ИИ, векторные вычисления, RAG-архитектуры</a:t>
            </a:r>
            <a:endParaRPr lang="en-US" sz="900" dirty="0"/>
          </a:p>
        </p:txBody>
      </p:sp>
      <p:sp>
        <p:nvSpPr>
          <p:cNvPr id="56" name="Text 19">
            <a:extLst>
              <a:ext uri="{FF2B5EF4-FFF2-40B4-BE49-F238E27FC236}">
                <a16:creationId xmlns:a16="http://schemas.microsoft.com/office/drawing/2014/main" id="{9BAC3319-CB8D-3FBA-D925-772E0A0F86CD}"/>
              </a:ext>
            </a:extLst>
          </p:cNvPr>
          <p:cNvSpPr/>
          <p:nvPr/>
        </p:nvSpPr>
        <p:spPr>
          <a:xfrm>
            <a:off x="790433" y="6019312"/>
            <a:ext cx="3971925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Pinecone, Weaviate, Milvus, Qdrant, ChromaDB</a:t>
            </a:r>
            <a:endParaRPr lang="en-US" sz="788" dirty="0"/>
          </a:p>
        </p:txBody>
      </p:sp>
      <p:sp>
        <p:nvSpPr>
          <p:cNvPr id="57" name="Text 20">
            <a:extLst>
              <a:ext uri="{FF2B5EF4-FFF2-40B4-BE49-F238E27FC236}">
                <a16:creationId xmlns:a16="http://schemas.microsoft.com/office/drawing/2014/main" id="{18F0898A-116E-3478-1FEC-5F171C8FBCC8}"/>
              </a:ext>
            </a:extLst>
          </p:cNvPr>
          <p:cNvSpPr/>
          <p:nvPr/>
        </p:nvSpPr>
        <p:spPr>
          <a:xfrm>
            <a:off x="5529263" y="1945154"/>
            <a:ext cx="4186238" cy="20774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Ключевые тенденции</a:t>
            </a:r>
            <a:endParaRPr lang="en-US" sz="1350" dirty="0"/>
          </a:p>
        </p:txBody>
      </p:sp>
      <p:sp>
        <p:nvSpPr>
          <p:cNvPr id="59" name="Text 22">
            <a:extLst>
              <a:ext uri="{FF2B5EF4-FFF2-40B4-BE49-F238E27FC236}">
                <a16:creationId xmlns:a16="http://schemas.microsoft.com/office/drawing/2014/main" id="{99CB720C-EA36-06D3-C13A-F99510444E2C}"/>
              </a:ext>
            </a:extLst>
          </p:cNvPr>
          <p:cNvSpPr/>
          <p:nvPr/>
        </p:nvSpPr>
        <p:spPr>
          <a:xfrm>
            <a:off x="5529263" y="2319977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 монолита к распределенным системам</a:t>
            </a:r>
            <a:endParaRPr lang="en-US" sz="900" dirty="0"/>
          </a:p>
        </p:txBody>
      </p:sp>
      <p:sp>
        <p:nvSpPr>
          <p:cNvPr id="60" name="Text 23">
            <a:extLst>
              <a:ext uri="{FF2B5EF4-FFF2-40B4-BE49-F238E27FC236}">
                <a16:creationId xmlns:a16="http://schemas.microsoft.com/office/drawing/2014/main" id="{886428AD-FDDF-D71C-512F-464C9B486F24}"/>
              </a:ext>
            </a:extLst>
          </p:cNvPr>
          <p:cNvSpPr/>
          <p:nvPr/>
        </p:nvSpPr>
        <p:spPr>
          <a:xfrm>
            <a:off x="5529263" y="2536477"/>
            <a:ext cx="3957638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Переход от вертикального к горизонтальному масштабированию для работы с большими объемами данных</a:t>
            </a:r>
            <a:endParaRPr lang="en-US" sz="900" dirty="0"/>
          </a:p>
        </p:txBody>
      </p:sp>
      <p:sp>
        <p:nvSpPr>
          <p:cNvPr id="62" name="Text 25">
            <a:extLst>
              <a:ext uri="{FF2B5EF4-FFF2-40B4-BE49-F238E27FC236}">
                <a16:creationId xmlns:a16="http://schemas.microsoft.com/office/drawing/2014/main" id="{4F267578-37D0-37A3-EB18-E706939E3CFD}"/>
              </a:ext>
            </a:extLst>
          </p:cNvPr>
          <p:cNvSpPr/>
          <p:nvPr/>
        </p:nvSpPr>
        <p:spPr>
          <a:xfrm>
            <a:off x="5529263" y="2965616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 жесткой схемы к гибкости</a:t>
            </a:r>
            <a:endParaRPr lang="en-US" sz="900" dirty="0"/>
          </a:p>
        </p:txBody>
      </p:sp>
      <p:sp>
        <p:nvSpPr>
          <p:cNvPr id="63" name="Text 26">
            <a:extLst>
              <a:ext uri="{FF2B5EF4-FFF2-40B4-BE49-F238E27FC236}">
                <a16:creationId xmlns:a16="http://schemas.microsoft.com/office/drawing/2014/main" id="{AC0D904E-A32E-7D45-E499-AC77CDA4346C}"/>
              </a:ext>
            </a:extLst>
          </p:cNvPr>
          <p:cNvSpPr/>
          <p:nvPr/>
        </p:nvSpPr>
        <p:spPr>
          <a:xfrm>
            <a:off x="5529263" y="3182116"/>
            <a:ext cx="3957638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Эволюция от строгих схем к schema-on-read и гибким моделям данных</a:t>
            </a:r>
            <a:endParaRPr lang="en-US" sz="900" dirty="0"/>
          </a:p>
        </p:txBody>
      </p:sp>
      <p:sp>
        <p:nvSpPr>
          <p:cNvPr id="65" name="Text 28">
            <a:extLst>
              <a:ext uri="{FF2B5EF4-FFF2-40B4-BE49-F238E27FC236}">
                <a16:creationId xmlns:a16="http://schemas.microsoft.com/office/drawing/2014/main" id="{7D9444B4-89D6-0DD7-AD96-A1A440E4BA62}"/>
              </a:ext>
            </a:extLst>
          </p:cNvPr>
          <p:cNvSpPr/>
          <p:nvPr/>
        </p:nvSpPr>
        <p:spPr>
          <a:xfrm>
            <a:off x="5529263" y="3588350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 ACID к BASE и обратно</a:t>
            </a:r>
            <a:endParaRPr lang="en-US" sz="900" dirty="0"/>
          </a:p>
        </p:txBody>
      </p:sp>
      <p:sp>
        <p:nvSpPr>
          <p:cNvPr id="66" name="Text 29">
            <a:extLst>
              <a:ext uri="{FF2B5EF4-FFF2-40B4-BE49-F238E27FC236}">
                <a16:creationId xmlns:a16="http://schemas.microsoft.com/office/drawing/2014/main" id="{507EE7CF-154D-88C2-43A0-38FBEDB05B93}"/>
              </a:ext>
            </a:extLst>
          </p:cNvPr>
          <p:cNvSpPr/>
          <p:nvPr/>
        </p:nvSpPr>
        <p:spPr>
          <a:xfrm>
            <a:off x="5529263" y="3804850"/>
            <a:ext cx="3957638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Поиск баланса между согласованностью и доступностью в распределенных системах</a:t>
            </a:r>
            <a:endParaRPr lang="en-US" sz="900" dirty="0"/>
          </a:p>
        </p:txBody>
      </p:sp>
      <p:sp>
        <p:nvSpPr>
          <p:cNvPr id="68" name="Text 31">
            <a:extLst>
              <a:ext uri="{FF2B5EF4-FFF2-40B4-BE49-F238E27FC236}">
                <a16:creationId xmlns:a16="http://schemas.microsoft.com/office/drawing/2014/main" id="{9FFC0524-D9D9-6933-5354-749281B855E5}"/>
              </a:ext>
            </a:extLst>
          </p:cNvPr>
          <p:cNvSpPr/>
          <p:nvPr/>
        </p:nvSpPr>
        <p:spPr>
          <a:xfrm>
            <a:off x="5529263" y="4237204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 универсальности к специализации</a:t>
            </a:r>
            <a:endParaRPr lang="en-US" sz="900" dirty="0"/>
          </a:p>
        </p:txBody>
      </p:sp>
      <p:sp>
        <p:nvSpPr>
          <p:cNvPr id="69" name="Text 32">
            <a:extLst>
              <a:ext uri="{FF2B5EF4-FFF2-40B4-BE49-F238E27FC236}">
                <a16:creationId xmlns:a16="http://schemas.microsoft.com/office/drawing/2014/main" id="{6F642E90-6D07-329E-9014-E36564354CFA}"/>
              </a:ext>
            </a:extLst>
          </p:cNvPr>
          <p:cNvSpPr/>
          <p:nvPr/>
        </p:nvSpPr>
        <p:spPr>
          <a:xfrm>
            <a:off x="5529263" y="4453704"/>
            <a:ext cx="3957638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Развитие специализированных СУБД для конкретных типов данных и задач</a:t>
            </a:r>
            <a:endParaRPr lang="en-US" sz="900" dirty="0"/>
          </a:p>
        </p:txBody>
      </p:sp>
      <p:sp>
        <p:nvSpPr>
          <p:cNvPr id="71" name="Text 34">
            <a:extLst>
              <a:ext uri="{FF2B5EF4-FFF2-40B4-BE49-F238E27FC236}">
                <a16:creationId xmlns:a16="http://schemas.microsoft.com/office/drawing/2014/main" id="{4CD27987-8DBC-4FC9-85DE-6D27F0962F03}"/>
              </a:ext>
            </a:extLst>
          </p:cNvPr>
          <p:cNvSpPr/>
          <p:nvPr/>
        </p:nvSpPr>
        <p:spPr>
          <a:xfrm>
            <a:off x="5529263" y="4923004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 локальных к облачным</a:t>
            </a:r>
            <a:endParaRPr lang="en-US" sz="900" dirty="0"/>
          </a:p>
        </p:txBody>
      </p:sp>
      <p:sp>
        <p:nvSpPr>
          <p:cNvPr id="72" name="Text 35">
            <a:extLst>
              <a:ext uri="{FF2B5EF4-FFF2-40B4-BE49-F238E27FC236}">
                <a16:creationId xmlns:a16="http://schemas.microsoft.com/office/drawing/2014/main" id="{4838472B-FB13-F6F2-328F-899DC4EE4130}"/>
              </a:ext>
            </a:extLst>
          </p:cNvPr>
          <p:cNvSpPr/>
          <p:nvPr/>
        </p:nvSpPr>
        <p:spPr>
          <a:xfrm>
            <a:off x="5529263" y="5139504"/>
            <a:ext cx="3957638" cy="2769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Переход к DBaaS (Database-as-a-Service) и полностью управляемым решениям</a:t>
            </a:r>
            <a:endParaRPr lang="en-US" sz="900" dirty="0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21ED9E1E-4BB3-8990-45BA-EB557C557320}"/>
              </a:ext>
            </a:extLst>
          </p:cNvPr>
          <p:cNvCxnSpPr>
            <a:cxnSpLocks/>
          </p:cNvCxnSpPr>
          <p:nvPr/>
        </p:nvCxnSpPr>
        <p:spPr>
          <a:xfrm>
            <a:off x="538747" y="1804988"/>
            <a:ext cx="0" cy="4335576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>
            <a:extLst>
              <a:ext uri="{FF2B5EF4-FFF2-40B4-BE49-F238E27FC236}">
                <a16:creationId xmlns:a16="http://schemas.microsoft.com/office/drawing/2014/main" id="{CCC2E132-DF72-3307-B0EF-1F573177A7DE}"/>
              </a:ext>
            </a:extLst>
          </p:cNvPr>
          <p:cNvSpPr/>
          <p:nvPr/>
        </p:nvSpPr>
        <p:spPr>
          <a:xfrm>
            <a:off x="450640" y="1945090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1385C2FB-080E-DAE4-6872-E6C76486C955}"/>
              </a:ext>
            </a:extLst>
          </p:cNvPr>
          <p:cNvSpPr/>
          <p:nvPr/>
        </p:nvSpPr>
        <p:spPr>
          <a:xfrm>
            <a:off x="450640" y="2619691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EBEB4EA3-6B09-F02C-A9B9-DE8ADF3EDF32}"/>
              </a:ext>
            </a:extLst>
          </p:cNvPr>
          <p:cNvSpPr/>
          <p:nvPr/>
        </p:nvSpPr>
        <p:spPr>
          <a:xfrm>
            <a:off x="450640" y="3289659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87ABC9DD-2744-6498-E3F7-2CD8DBB00C62}"/>
              </a:ext>
            </a:extLst>
          </p:cNvPr>
          <p:cNvSpPr/>
          <p:nvPr/>
        </p:nvSpPr>
        <p:spPr>
          <a:xfrm>
            <a:off x="450639" y="4091304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87B85999-01FE-8766-D22C-C77B46871177}"/>
              </a:ext>
            </a:extLst>
          </p:cNvPr>
          <p:cNvSpPr/>
          <p:nvPr/>
        </p:nvSpPr>
        <p:spPr>
          <a:xfrm>
            <a:off x="450639" y="4761272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A951E5D-91B1-4F87-390E-46D94B334B42}"/>
              </a:ext>
            </a:extLst>
          </p:cNvPr>
          <p:cNvSpPr/>
          <p:nvPr/>
        </p:nvSpPr>
        <p:spPr>
          <a:xfrm>
            <a:off x="450639" y="5593326"/>
            <a:ext cx="176213" cy="17621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876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FB340-C07F-C2BF-8DBB-3B855F11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BB25DA8-FEDF-3D03-8A6C-167D4B9305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DD9EBB-C512-6366-85FC-66BB95DE1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E6D1D-E92B-A5A1-BCB2-3BE40DBF7A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A1399D-D7DA-4532-401E-31B791B2FB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Реляционные СУБД (</a:t>
            </a:r>
            <a:r>
              <a:rPr lang="en" dirty="0"/>
              <a:t>SQL)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D329DA7-D16B-DB4B-941D-27860E4058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92500" lnSpcReduction="10000"/>
          </a:bodyPr>
          <a:lstStyle/>
          <a:p>
            <a:r>
              <a:rPr lang="ru-RU" sz="1200" dirty="0">
                <a:solidFill>
                  <a:schemeClr val="tx1"/>
                </a:solidFill>
              </a:rPr>
              <a:t>Реляционные базы данных — это классический и самый распространённый тип СУБД. В них вся информация организована в виде связанных таблиц, где каждая строка — это запись, а каждый столбец — поле с определённым типом данных.</a:t>
            </a:r>
            <a:endParaRPr lang="ru-RU" sz="1200" dirty="0"/>
          </a:p>
          <a:p>
            <a:br>
              <a:rPr lang="ru-RU" sz="1200" dirty="0"/>
            </a:br>
            <a:r>
              <a:rPr lang="ru-RU" sz="1200" dirty="0">
                <a:solidFill>
                  <a:schemeClr val="tx1"/>
                </a:solidFill>
              </a:rPr>
              <a:t>Эти базы строго придерживаются схемы: заранее определены названия таблиц, связи между ними, формат данных. Они обеспечивают высокую точность, согласованность и надёжность при работе с информацией.</a:t>
            </a:r>
            <a:endParaRPr lang="ru-RU" sz="1200" dirty="0"/>
          </a:p>
          <a:p>
            <a:br>
              <a:rPr lang="ru-RU" sz="1200" dirty="0"/>
            </a:br>
            <a:r>
              <a:rPr lang="ru-RU" sz="1200" dirty="0">
                <a:solidFill>
                  <a:schemeClr val="tx1"/>
                </a:solidFill>
              </a:rPr>
              <a:t>Такие СУБД используют язык запросов </a:t>
            </a:r>
            <a:r>
              <a:rPr lang="en" sz="1200" dirty="0">
                <a:solidFill>
                  <a:schemeClr val="tx1"/>
                </a:solidFill>
              </a:rPr>
              <a:t>SQL (Structured Query Language), </a:t>
            </a:r>
            <a:r>
              <a:rPr lang="ru-RU" sz="1200" dirty="0">
                <a:solidFill>
                  <a:schemeClr val="tx1"/>
                </a:solidFill>
              </a:rPr>
              <a:t>с помощью которого можно добавлять, обновлять, удалять и выбирать данные.</a:t>
            </a: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A36AFABE-3F45-5615-FD76-373678DB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16016"/>
              </p:ext>
            </p:extLst>
          </p:nvPr>
        </p:nvGraphicFramePr>
        <p:xfrm>
          <a:off x="517198" y="2208363"/>
          <a:ext cx="7812794" cy="299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PostgreSQL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Открытая, надёжная, активно развиваемая. Поддержка расширений и геоданных.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MySQL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Лёгкая, популярная в веб-приложениях. Используется во многих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CMS.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Oracle Database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Коммерческий гигант, стандарт для банков и корпораций.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Microsoft SQL Server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Интеграция с продуктами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Microsoft,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часто используется в корпоративной среде.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79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D2671-70CE-FB59-EE44-428F4EDD5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941326F-E8C7-EA5B-54AF-939BC3520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B0C51-80F0-B061-FB39-105BDF0AC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F69B9D-785B-F3D9-8CA6-FEA871B3B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68F1788D-81F6-D2A5-547E-0319B158C505}"/>
              </a:ext>
            </a:extLst>
          </p:cNvPr>
          <p:cNvSpPr/>
          <p:nvPr/>
        </p:nvSpPr>
        <p:spPr>
          <a:xfrm>
            <a:off x="438731" y="1402195"/>
            <a:ext cx="8529638" cy="3875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en-US" sz="2400" dirty="0">
                <a:latin typeface="HSE Sans" panose="02000000000000000000" pitchFamily="2" charset="0"/>
              </a:rPr>
              <a:t>NoSQL: </a:t>
            </a:r>
            <a:r>
              <a:rPr lang="ru-RU" sz="2400" dirty="0" err="1">
                <a:latin typeface="HSE Sans" panose="02000000000000000000" pitchFamily="2" charset="0"/>
              </a:rPr>
              <a:t>Нереляционные</a:t>
            </a:r>
            <a:r>
              <a:rPr lang="ru-RU" sz="2400" dirty="0">
                <a:latin typeface="HSE Sans" panose="02000000000000000000" pitchFamily="2" charset="0"/>
              </a:rPr>
              <a:t> базы данных</a:t>
            </a:r>
            <a:r>
              <a:rPr lang="en-US" sz="2400" dirty="0">
                <a:latin typeface="HSE Sans" panose="02000000000000000000" pitchFamily="2" charset="0"/>
              </a:rPr>
              <a:t> </a:t>
            </a:r>
            <a:endParaRPr lang="ru-RU" sz="2400" dirty="0">
              <a:latin typeface="HSE Sans" panose="02000000000000000000" pitchFamily="2" charset="0"/>
            </a:endParaRPr>
          </a:p>
          <a:p>
            <a:endParaRPr lang="ru-RU" sz="2400" dirty="0" err="1">
              <a:latin typeface="HSE Sans" panose="02000000000000000000" pitchFamily="2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35A1E1A6-CF13-4C12-5C61-339DBE125EC9}"/>
              </a:ext>
            </a:extLst>
          </p:cNvPr>
          <p:cNvSpPr/>
          <p:nvPr/>
        </p:nvSpPr>
        <p:spPr>
          <a:xfrm>
            <a:off x="440319" y="1992541"/>
            <a:ext cx="4186238" cy="2154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4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Что такое NoSQL?</a:t>
            </a:r>
            <a:endParaRPr lang="en-US" sz="14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20829A51-0D51-5456-1B66-9D4D47B6D2FB}"/>
              </a:ext>
            </a:extLst>
          </p:cNvPr>
          <p:cNvSpPr/>
          <p:nvPr/>
        </p:nvSpPr>
        <p:spPr>
          <a:xfrm>
            <a:off x="438731" y="2410792"/>
            <a:ext cx="3900488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NoSQL (Not Only SQL) — класс систем управления базами данных, которые отличаются от традиционных реляционных СУБД отказом от использования табличной схемы данных и языка SQL.</a:t>
            </a:r>
            <a:endParaRPr lang="en-US" sz="10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9A28969E-9F56-AC01-F545-A4B67099D456}"/>
              </a:ext>
            </a:extLst>
          </p:cNvPr>
          <p:cNvSpPr/>
          <p:nvPr/>
        </p:nvSpPr>
        <p:spPr>
          <a:xfrm>
            <a:off x="438731" y="3275112"/>
            <a:ext cx="39004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Ключевые характеристики:</a:t>
            </a:r>
            <a:endParaRPr lang="en-US" sz="10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8924E07A-25C9-8E33-5515-8739A4BA0379}"/>
              </a:ext>
            </a:extLst>
          </p:cNvPr>
          <p:cNvSpPr/>
          <p:nvPr/>
        </p:nvSpPr>
        <p:spPr>
          <a:xfrm>
            <a:off x="581606" y="3503712"/>
            <a:ext cx="37576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Гибкие схемы данных (schema-less)</a:t>
            </a:r>
            <a:endParaRPr lang="en-US" sz="10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FC51DEDC-0A14-EF77-46CA-9DDD2F7946CF}"/>
              </a:ext>
            </a:extLst>
          </p:cNvPr>
          <p:cNvSpPr/>
          <p:nvPr/>
        </p:nvSpPr>
        <p:spPr>
          <a:xfrm>
            <a:off x="581606" y="3675162"/>
            <a:ext cx="37576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Горизонтальная масштабируемость</a:t>
            </a:r>
            <a:endParaRPr lang="en-US" sz="10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01C97472-B017-ADF1-2789-C6F62DBC1CE1}"/>
              </a:ext>
            </a:extLst>
          </p:cNvPr>
          <p:cNvSpPr/>
          <p:nvPr/>
        </p:nvSpPr>
        <p:spPr>
          <a:xfrm>
            <a:off x="581606" y="3846612"/>
            <a:ext cx="37576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Высокая производительность для специфических задач</a:t>
            </a:r>
            <a:endParaRPr lang="en-US" sz="100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8F983727-FCBF-9434-65A6-7B67062E9ABC}"/>
              </a:ext>
            </a:extLst>
          </p:cNvPr>
          <p:cNvSpPr/>
          <p:nvPr/>
        </p:nvSpPr>
        <p:spPr>
          <a:xfrm>
            <a:off x="581606" y="4018062"/>
            <a:ext cx="37576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Распределенная архитектура</a:t>
            </a:r>
            <a:endParaRPr lang="en-US" sz="100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2DEB7E2C-62BB-DEA5-9D20-520128A80697}"/>
              </a:ext>
            </a:extLst>
          </p:cNvPr>
          <p:cNvSpPr/>
          <p:nvPr/>
        </p:nvSpPr>
        <p:spPr>
          <a:xfrm>
            <a:off x="581606" y="4198292"/>
            <a:ext cx="3757613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Отказ от строгой согласованности (ACID) в пользу доступности (BASE)</a:t>
            </a:r>
            <a:endParaRPr lang="en-US" sz="1000" dirty="0"/>
          </a:p>
        </p:txBody>
      </p:sp>
      <p:sp>
        <p:nvSpPr>
          <p:cNvPr id="14" name="Text 21">
            <a:extLst>
              <a:ext uri="{FF2B5EF4-FFF2-40B4-BE49-F238E27FC236}">
                <a16:creationId xmlns:a16="http://schemas.microsoft.com/office/drawing/2014/main" id="{0CAA2F09-C069-8859-268B-B54555F85C90}"/>
              </a:ext>
            </a:extLst>
          </p:cNvPr>
          <p:cNvSpPr/>
          <p:nvPr/>
        </p:nvSpPr>
        <p:spPr>
          <a:xfrm>
            <a:off x="5125787" y="1989810"/>
            <a:ext cx="4186238" cy="20774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35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Основные типы NoSQL СУБД</a:t>
            </a:r>
            <a:endParaRPr lang="en-US" sz="1350" dirty="0"/>
          </a:p>
        </p:txBody>
      </p:sp>
      <p:sp>
        <p:nvSpPr>
          <p:cNvPr id="16" name="Text 23">
            <a:extLst>
              <a:ext uri="{FF2B5EF4-FFF2-40B4-BE49-F238E27FC236}">
                <a16:creationId xmlns:a16="http://schemas.microsoft.com/office/drawing/2014/main" id="{87817C66-4AB4-8623-5312-876A3098CC15}"/>
              </a:ext>
            </a:extLst>
          </p:cNvPr>
          <p:cNvSpPr/>
          <p:nvPr/>
        </p:nvSpPr>
        <p:spPr>
          <a:xfrm>
            <a:off x="8793184" y="2440851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Ключ-значение (Key-Value)</a:t>
            </a:r>
            <a:endParaRPr lang="en-US" sz="900" dirty="0"/>
          </a:p>
        </p:txBody>
      </p:sp>
      <p:sp>
        <p:nvSpPr>
          <p:cNvPr id="17" name="Text 24">
            <a:extLst>
              <a:ext uri="{FF2B5EF4-FFF2-40B4-BE49-F238E27FC236}">
                <a16:creationId xmlns:a16="http://schemas.microsoft.com/office/drawing/2014/main" id="{FD79E92C-EF92-AF74-01EA-8CB74D9843CB}"/>
              </a:ext>
            </a:extLst>
          </p:cNvPr>
          <p:cNvSpPr/>
          <p:nvPr/>
        </p:nvSpPr>
        <p:spPr>
          <a:xfrm>
            <a:off x="8793184" y="2640876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Простейшая модель данных — пары ключ-значение</a:t>
            </a:r>
            <a:endParaRPr lang="en-US" sz="900" dirty="0"/>
          </a:p>
        </p:txBody>
      </p:sp>
      <p:sp>
        <p:nvSpPr>
          <p:cNvPr id="18" name="Text 25">
            <a:extLst>
              <a:ext uri="{FF2B5EF4-FFF2-40B4-BE49-F238E27FC236}">
                <a16:creationId xmlns:a16="http://schemas.microsoft.com/office/drawing/2014/main" id="{D56F43B3-498A-0A96-6BB3-01C5DF369389}"/>
              </a:ext>
            </a:extLst>
          </p:cNvPr>
          <p:cNvSpPr/>
          <p:nvPr/>
        </p:nvSpPr>
        <p:spPr>
          <a:xfrm>
            <a:off x="8793184" y="2835237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Redis, DynamoDB, Riak</a:t>
            </a:r>
            <a:endParaRPr lang="en-US" sz="788" dirty="0"/>
          </a:p>
        </p:txBody>
      </p:sp>
      <p:sp>
        <p:nvSpPr>
          <p:cNvPr id="19" name="Text 26">
            <a:extLst>
              <a:ext uri="{FF2B5EF4-FFF2-40B4-BE49-F238E27FC236}">
                <a16:creationId xmlns:a16="http://schemas.microsoft.com/office/drawing/2014/main" id="{800497CA-716A-0315-42AF-CB0F437AD409}"/>
              </a:ext>
            </a:extLst>
          </p:cNvPr>
          <p:cNvSpPr/>
          <p:nvPr/>
        </p:nvSpPr>
        <p:spPr>
          <a:xfrm>
            <a:off x="8793184" y="3006687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i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Кэширование, сессии, счетчики, очереди</a:t>
            </a:r>
            <a:endParaRPr lang="en-US" sz="788" dirty="0"/>
          </a:p>
        </p:txBody>
      </p:sp>
      <p:sp>
        <p:nvSpPr>
          <p:cNvPr id="21" name="Text 28">
            <a:extLst>
              <a:ext uri="{FF2B5EF4-FFF2-40B4-BE49-F238E27FC236}">
                <a16:creationId xmlns:a16="http://schemas.microsoft.com/office/drawing/2014/main" id="{C48A1C24-CE0F-3039-7039-5A6C97E33FAD}"/>
              </a:ext>
            </a:extLst>
          </p:cNvPr>
          <p:cNvSpPr/>
          <p:nvPr/>
        </p:nvSpPr>
        <p:spPr>
          <a:xfrm>
            <a:off x="5167759" y="2385642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Документные (Document)</a:t>
            </a:r>
            <a:endParaRPr lang="en-US" sz="900" dirty="0"/>
          </a:p>
        </p:txBody>
      </p:sp>
      <p:sp>
        <p:nvSpPr>
          <p:cNvPr id="22" name="Text 29">
            <a:extLst>
              <a:ext uri="{FF2B5EF4-FFF2-40B4-BE49-F238E27FC236}">
                <a16:creationId xmlns:a16="http://schemas.microsoft.com/office/drawing/2014/main" id="{486BEA50-D6FF-E568-2510-978147FB2039}"/>
              </a:ext>
            </a:extLst>
          </p:cNvPr>
          <p:cNvSpPr/>
          <p:nvPr/>
        </p:nvSpPr>
        <p:spPr>
          <a:xfrm>
            <a:off x="5167759" y="2585667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Хранение иерархических структур данных (JSON, BSON)</a:t>
            </a:r>
            <a:endParaRPr lang="en-US" sz="900" dirty="0"/>
          </a:p>
        </p:txBody>
      </p:sp>
      <p:sp>
        <p:nvSpPr>
          <p:cNvPr id="23" name="Text 30">
            <a:extLst>
              <a:ext uri="{FF2B5EF4-FFF2-40B4-BE49-F238E27FC236}">
                <a16:creationId xmlns:a16="http://schemas.microsoft.com/office/drawing/2014/main" id="{0C66E395-3678-B290-4F82-CCF7E47064E4}"/>
              </a:ext>
            </a:extLst>
          </p:cNvPr>
          <p:cNvSpPr/>
          <p:nvPr/>
        </p:nvSpPr>
        <p:spPr>
          <a:xfrm>
            <a:off x="5167759" y="2780028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MongoDB, Couchbase, Firestore</a:t>
            </a:r>
            <a:endParaRPr lang="en-US" sz="788" dirty="0"/>
          </a:p>
        </p:txBody>
      </p:sp>
      <p:sp>
        <p:nvSpPr>
          <p:cNvPr id="24" name="Text 31">
            <a:extLst>
              <a:ext uri="{FF2B5EF4-FFF2-40B4-BE49-F238E27FC236}">
                <a16:creationId xmlns:a16="http://schemas.microsoft.com/office/drawing/2014/main" id="{8A73006B-E51A-ACE9-6A8C-0E85A1994EB4}"/>
              </a:ext>
            </a:extLst>
          </p:cNvPr>
          <p:cNvSpPr/>
          <p:nvPr/>
        </p:nvSpPr>
        <p:spPr>
          <a:xfrm>
            <a:off x="5167759" y="2951478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i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Контент-системы, каталоги, профили пользователей</a:t>
            </a:r>
            <a:endParaRPr lang="en-US" sz="788" dirty="0"/>
          </a:p>
        </p:txBody>
      </p:sp>
      <p:sp>
        <p:nvSpPr>
          <p:cNvPr id="26" name="Text 33">
            <a:extLst>
              <a:ext uri="{FF2B5EF4-FFF2-40B4-BE49-F238E27FC236}">
                <a16:creationId xmlns:a16="http://schemas.microsoft.com/office/drawing/2014/main" id="{DBDD185C-F499-1A99-A2DF-883AF19D0562}"/>
              </a:ext>
            </a:extLst>
          </p:cNvPr>
          <p:cNvSpPr/>
          <p:nvPr/>
        </p:nvSpPr>
        <p:spPr>
          <a:xfrm>
            <a:off x="5167759" y="3470317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Колоночные (Column-family)</a:t>
            </a:r>
            <a:endParaRPr lang="en-US" sz="900" dirty="0"/>
          </a:p>
        </p:txBody>
      </p:sp>
      <p:sp>
        <p:nvSpPr>
          <p:cNvPr id="27" name="Text 34">
            <a:extLst>
              <a:ext uri="{FF2B5EF4-FFF2-40B4-BE49-F238E27FC236}">
                <a16:creationId xmlns:a16="http://schemas.microsoft.com/office/drawing/2014/main" id="{861056C6-7124-7AAE-7825-EB00B9ED355D}"/>
              </a:ext>
            </a:extLst>
          </p:cNvPr>
          <p:cNvSpPr/>
          <p:nvPr/>
        </p:nvSpPr>
        <p:spPr>
          <a:xfrm>
            <a:off x="5167759" y="3670342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Данные хранятся по столбцам, а не по строкам</a:t>
            </a:r>
            <a:endParaRPr lang="en-US" sz="900" dirty="0"/>
          </a:p>
        </p:txBody>
      </p:sp>
      <p:sp>
        <p:nvSpPr>
          <p:cNvPr id="28" name="Text 35">
            <a:extLst>
              <a:ext uri="{FF2B5EF4-FFF2-40B4-BE49-F238E27FC236}">
                <a16:creationId xmlns:a16="http://schemas.microsoft.com/office/drawing/2014/main" id="{E2E3AF19-0F87-C3BE-5D7C-FA61EF9E364A}"/>
              </a:ext>
            </a:extLst>
          </p:cNvPr>
          <p:cNvSpPr/>
          <p:nvPr/>
        </p:nvSpPr>
        <p:spPr>
          <a:xfrm>
            <a:off x="5167759" y="3864703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Cassandra, HBase, ScyllaDB</a:t>
            </a:r>
            <a:endParaRPr lang="en-US" sz="788" dirty="0"/>
          </a:p>
        </p:txBody>
      </p:sp>
      <p:sp>
        <p:nvSpPr>
          <p:cNvPr id="29" name="Text 36">
            <a:extLst>
              <a:ext uri="{FF2B5EF4-FFF2-40B4-BE49-F238E27FC236}">
                <a16:creationId xmlns:a16="http://schemas.microsoft.com/office/drawing/2014/main" id="{D5381659-B6A4-296D-4C99-733ACD458A73}"/>
              </a:ext>
            </a:extLst>
          </p:cNvPr>
          <p:cNvSpPr/>
          <p:nvPr/>
        </p:nvSpPr>
        <p:spPr>
          <a:xfrm>
            <a:off x="5167759" y="4036153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i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Аналитика, временные ряды, большие объемы данных</a:t>
            </a:r>
            <a:endParaRPr lang="en-US" sz="788" dirty="0"/>
          </a:p>
        </p:txBody>
      </p:sp>
      <p:sp>
        <p:nvSpPr>
          <p:cNvPr id="31" name="Text 38">
            <a:extLst>
              <a:ext uri="{FF2B5EF4-FFF2-40B4-BE49-F238E27FC236}">
                <a16:creationId xmlns:a16="http://schemas.microsoft.com/office/drawing/2014/main" id="{F33B4B0D-0EFA-EF94-4143-6B53647C12FF}"/>
              </a:ext>
            </a:extLst>
          </p:cNvPr>
          <p:cNvSpPr/>
          <p:nvPr/>
        </p:nvSpPr>
        <p:spPr>
          <a:xfrm>
            <a:off x="8769842" y="3508088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Графовые (Graph)</a:t>
            </a:r>
            <a:endParaRPr lang="en-US" sz="900" dirty="0"/>
          </a:p>
        </p:txBody>
      </p:sp>
      <p:sp>
        <p:nvSpPr>
          <p:cNvPr id="32" name="Text 39">
            <a:extLst>
              <a:ext uri="{FF2B5EF4-FFF2-40B4-BE49-F238E27FC236}">
                <a16:creationId xmlns:a16="http://schemas.microsoft.com/office/drawing/2014/main" id="{AB69BA2A-9102-89A5-D611-CB65C0209189}"/>
              </a:ext>
            </a:extLst>
          </p:cNvPr>
          <p:cNvSpPr/>
          <p:nvPr/>
        </p:nvSpPr>
        <p:spPr>
          <a:xfrm>
            <a:off x="8769842" y="3708113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Хранение связей между объектами в виде графа</a:t>
            </a:r>
            <a:endParaRPr lang="en-US" sz="900" dirty="0"/>
          </a:p>
        </p:txBody>
      </p:sp>
      <p:sp>
        <p:nvSpPr>
          <p:cNvPr id="33" name="Text 40">
            <a:extLst>
              <a:ext uri="{FF2B5EF4-FFF2-40B4-BE49-F238E27FC236}">
                <a16:creationId xmlns:a16="http://schemas.microsoft.com/office/drawing/2014/main" id="{57025524-BCAA-1337-DB3E-432559C6DBE4}"/>
              </a:ext>
            </a:extLst>
          </p:cNvPr>
          <p:cNvSpPr/>
          <p:nvPr/>
        </p:nvSpPr>
        <p:spPr>
          <a:xfrm>
            <a:off x="8769842" y="3902474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Neo4j, JanusGraph, ArangoDB</a:t>
            </a:r>
            <a:endParaRPr lang="en-US" sz="788" dirty="0"/>
          </a:p>
        </p:txBody>
      </p:sp>
      <p:sp>
        <p:nvSpPr>
          <p:cNvPr id="34" name="Text 41">
            <a:extLst>
              <a:ext uri="{FF2B5EF4-FFF2-40B4-BE49-F238E27FC236}">
                <a16:creationId xmlns:a16="http://schemas.microsoft.com/office/drawing/2014/main" id="{52B46A0B-24BB-829A-9387-812888531C13}"/>
              </a:ext>
            </a:extLst>
          </p:cNvPr>
          <p:cNvSpPr/>
          <p:nvPr/>
        </p:nvSpPr>
        <p:spPr>
          <a:xfrm>
            <a:off x="8769842" y="4073924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i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Социальные сети, рекомендации, сложные связи</a:t>
            </a:r>
            <a:endParaRPr lang="en-US" sz="788" dirty="0"/>
          </a:p>
        </p:txBody>
      </p:sp>
      <p:sp>
        <p:nvSpPr>
          <p:cNvPr id="36" name="Text 43">
            <a:extLst>
              <a:ext uri="{FF2B5EF4-FFF2-40B4-BE49-F238E27FC236}">
                <a16:creationId xmlns:a16="http://schemas.microsoft.com/office/drawing/2014/main" id="{0D1659E6-E28F-9FFB-C720-0F0AD5B238F1}"/>
              </a:ext>
            </a:extLst>
          </p:cNvPr>
          <p:cNvSpPr/>
          <p:nvPr/>
        </p:nvSpPr>
        <p:spPr>
          <a:xfrm>
            <a:off x="5125787" y="4436819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Векторные (Vector)</a:t>
            </a:r>
            <a:endParaRPr lang="en-US" sz="900" dirty="0"/>
          </a:p>
        </p:txBody>
      </p:sp>
      <p:sp>
        <p:nvSpPr>
          <p:cNvPr id="37" name="Text 44">
            <a:extLst>
              <a:ext uri="{FF2B5EF4-FFF2-40B4-BE49-F238E27FC236}">
                <a16:creationId xmlns:a16="http://schemas.microsoft.com/office/drawing/2014/main" id="{93F4A6BF-BFD7-A64E-6091-5A956F1C2844}"/>
              </a:ext>
            </a:extLst>
          </p:cNvPr>
          <p:cNvSpPr/>
          <p:nvPr/>
        </p:nvSpPr>
        <p:spPr>
          <a:xfrm>
            <a:off x="5125787" y="4636844"/>
            <a:ext cx="3957638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Хранение и поиск векторных представлений данных</a:t>
            </a:r>
            <a:endParaRPr lang="en-US" sz="900" dirty="0"/>
          </a:p>
        </p:txBody>
      </p:sp>
      <p:sp>
        <p:nvSpPr>
          <p:cNvPr id="38" name="Text 45">
            <a:extLst>
              <a:ext uri="{FF2B5EF4-FFF2-40B4-BE49-F238E27FC236}">
                <a16:creationId xmlns:a16="http://schemas.microsoft.com/office/drawing/2014/main" id="{87D7CEC9-0D7B-5608-45BA-83B42B609AA3}"/>
              </a:ext>
            </a:extLst>
          </p:cNvPr>
          <p:cNvSpPr/>
          <p:nvPr/>
        </p:nvSpPr>
        <p:spPr>
          <a:xfrm>
            <a:off x="5125787" y="4831205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Pinecone, Weaviate, Qdrant, Milvus</a:t>
            </a:r>
            <a:endParaRPr lang="en-US" sz="788" dirty="0"/>
          </a:p>
        </p:txBody>
      </p:sp>
      <p:sp>
        <p:nvSpPr>
          <p:cNvPr id="39" name="Text 46">
            <a:extLst>
              <a:ext uri="{FF2B5EF4-FFF2-40B4-BE49-F238E27FC236}">
                <a16:creationId xmlns:a16="http://schemas.microsoft.com/office/drawing/2014/main" id="{54B1D9CD-037A-F359-C42D-98C4107D3334}"/>
              </a:ext>
            </a:extLst>
          </p:cNvPr>
          <p:cNvSpPr/>
          <p:nvPr/>
        </p:nvSpPr>
        <p:spPr>
          <a:xfrm>
            <a:off x="5125787" y="5002655"/>
            <a:ext cx="3957638" cy="1212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788" i="1" dirty="0">
                <a:latin typeface="Noto Sans" pitchFamily="34" charset="0"/>
                <a:ea typeface="Noto Sans" pitchFamily="34" charset="-122"/>
                <a:cs typeface="Noto Sans" pitchFamily="34" charset="-120"/>
              </a:rPr>
              <a:t>Поиск по схожести, ИИ-приложения, RAG-системы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2003091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6BC95-F6F2-0354-F639-5C502CD90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11F30C1-8C57-78A8-7CA0-2AC019C557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7B8B5-7D28-9742-C835-EBDF19509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3BB2B7-CEDD-F2B7-7226-AE320091D04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B9855D-A416-5485-4077-D76E9ABA20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Документные СУБД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8A13E5A-28CC-674A-5AEA-6C5EC86194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92500" lnSpcReduction="10000"/>
          </a:bodyPr>
          <a:lstStyle/>
          <a:p>
            <a:r>
              <a:rPr lang="ru-RU" sz="1200" dirty="0"/>
              <a:t>Документные СУБД — один из самых популярных подтипов </a:t>
            </a:r>
            <a:r>
              <a:rPr lang="en" sz="1200" dirty="0"/>
              <a:t>NoSQL.</a:t>
            </a:r>
          </a:p>
          <a:p>
            <a:r>
              <a:rPr lang="ru-RU" sz="1200" dirty="0"/>
              <a:t>Они хранят данные в виде документов, чаще всего в формате </a:t>
            </a:r>
            <a:r>
              <a:rPr lang="en" sz="1200" dirty="0"/>
              <a:t>JSON, BSON </a:t>
            </a:r>
            <a:r>
              <a:rPr lang="ru-RU" sz="1200" dirty="0"/>
              <a:t>или </a:t>
            </a:r>
            <a:r>
              <a:rPr lang="en" sz="1200" dirty="0"/>
              <a:t>XML. </a:t>
            </a:r>
            <a:r>
              <a:rPr lang="ru-RU" sz="1200" dirty="0"/>
              <a:t>Каждый документ — это самостоятельная запись, содержащая набор полей и значений. В отличие от реляционных баз, здесь нет жёстко заданной схемы: каждый документ может иметь свою уникальную структуру, даже внутри одной коллекции.</a:t>
            </a:r>
          </a:p>
          <a:p>
            <a:r>
              <a:rPr lang="ru-RU" sz="1200" dirty="0"/>
              <a:t>Документы могут быть вложенными (то есть содержать другие документы), что удобно для хранения сложных объектов, таких как «профиль клиента» или «карточка товара».</a:t>
            </a:r>
          </a:p>
          <a:p>
            <a:r>
              <a:rPr lang="ru-RU" sz="1200" dirty="0"/>
              <a:t>Это позволяет очень гибко работать с разнородными и изменяющимися данными, не нарушая общую систему хранения.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2B21AAC2-0A46-54B8-D8DA-3FDFEEAF77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704909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MongoDB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Самая популярная документная СУБД. Простая, гибкая, поддерживает вложенные структуры.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Couchbase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Совмещает документы с возможностями кэширования. Подходит для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real-time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приложений.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 DocumentDB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Облачная альтернатива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MongoDB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от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Amazon,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совместимая по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API.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RavenDB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Поддерживает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ACID-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транзакции, ориентирована на .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разработку.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Firebase Realtime Database / Firestore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Документные БД от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Google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для мобильных и веб-приложений.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327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5FCF-EE88-5AC1-F8E2-2DC07A14E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02AFA10-CF45-38E5-2F67-1DFFB194DD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12A8F7-0B85-634B-F79E-524C78E933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A2C1F5-9A93-7884-B1F1-C7C2126F27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F67100-7EAA-FB6F-287A-D66CC67379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Колоночные СУБД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15B0031-F2D3-7008-2861-1C979F9B3E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Колоночные базы данных хранят данные не построчно, как реляционные СУБД, а по столбцам. Это означает, что значения одного и того же поля (например, "сумма покупки") хранятся рядом, а не распределены по разным строкам.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Такая модель сильно ускоряет аналитические запросы, когда нужно обработать и агрегировать один или несколько столбцов по огромному объёму данных. Именно поэтому колоночные СУБД часто применяются в системах бизнес-аналитики и отчётности.</a:t>
            </a:r>
            <a:endParaRPr lang="ru-RU" sz="1200" dirty="0"/>
          </a:p>
          <a:p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55E9D34A-FCA3-98F0-E00F-6D0F60C75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99755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ClickHouse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Российская колоночная СУБД, ориентирована на высокопроизводительную аналитику.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 Redshift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Облачное хранилище от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AWS,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активно используется для аналитики.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Apache Druid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Заточен под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real-time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аналитику и интерактивные панели мониторинга.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Apache Pinot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Используется в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LinkedIn,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оптимизирован для низкой задержки запросов.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Vertica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Коммерческая колоночная БД от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 Focus.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Высокая скорость агрегаций.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613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9781-F704-D667-DC34-785C656B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383D49F-2F4E-E9A3-48F2-E7AC2A1BDF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CD1F0C-3D8E-37B6-F2BC-36636D674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AC2F93-5555-81C0-955B-AFF51B544F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C40B43-E0F0-4126-4F1B-C335BBC5DD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СУБД ключ-значение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2CA2369-AA2B-B966-A8A5-766ABFB1E3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85000" lnSpcReduction="20000"/>
          </a:bodyPr>
          <a:lstStyle/>
          <a:p>
            <a:r>
              <a:rPr lang="en" dirty="0"/>
              <a:t>Key-Value </a:t>
            </a:r>
            <a:r>
              <a:rPr lang="ru-RU" dirty="0"/>
              <a:t>хранилища — это наиболее простая модель баз данных, в которой каждая запись состоит всего из двух частей:</a:t>
            </a:r>
          </a:p>
          <a:p>
            <a:r>
              <a:rPr lang="ru-RU" dirty="0"/>
              <a:t>ключа (уникального идентификатора) и значения (данных, привязанных к этому ключу).</a:t>
            </a:r>
          </a:p>
          <a:p>
            <a:br>
              <a:rPr lang="ru-RU" dirty="0"/>
            </a:br>
            <a:r>
              <a:rPr lang="ru-RU" dirty="0"/>
              <a:t>Такой подход обеспечивает максимально быструю запись и чтение, особенно при огромных объёмах и высокой нагрузке. Благодаря своей простоте </a:t>
            </a:r>
            <a:r>
              <a:rPr lang="en" dirty="0"/>
              <a:t>Key-Value </a:t>
            </a:r>
            <a:r>
              <a:rPr lang="ru-RU" dirty="0"/>
              <a:t>базы легко масштабируются и часто используются в распределённых системах и </a:t>
            </a:r>
            <a:r>
              <a:rPr lang="en" dirty="0"/>
              <a:t>real-time </a:t>
            </a:r>
            <a:r>
              <a:rPr lang="ru-RU" dirty="0"/>
              <a:t>сценариях.</a:t>
            </a:r>
          </a:p>
          <a:p>
            <a:br>
              <a:rPr lang="ru-RU" dirty="0"/>
            </a:br>
            <a:r>
              <a:rPr lang="ru-RU" dirty="0"/>
              <a:t>Они не поддерживают сложных связей, запросов или аналитики — их задача проста: “сохрани и отдай по ключу”.</a:t>
            </a:r>
          </a:p>
          <a:p>
            <a:br>
              <a:rPr lang="ru-RU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FEF6DA31-07EA-D553-F964-C21F4FAAC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39860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Redis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Лёгкое и очень быстрое хранилище в памяти, часто используется как кэш.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 DynamoDB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Облачное масштабируемое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Key-Value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хранилище от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AWS.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Riak KV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Распределённая СУБД с высокой отказоустойчивостью.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Aerospike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Высокопроизводительное решение для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real-time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аналитики.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LevelDB / RocksDB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Встраиваемые локальные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key-value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базы от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Google / Meta.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540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4C465-F494-E144-BF13-0AA38427F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CEEC202-A71D-4BB0-D57C-5DD9CB6D86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C826-F10A-AB13-9870-3BF33130E4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079DC2-8190-EBC3-833D-3E34915E0D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78AAD3-7467-C34E-EDE7-54283ECAB3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err="1"/>
              <a:t>Графовые</a:t>
            </a:r>
            <a:r>
              <a:rPr lang="ru-RU" dirty="0"/>
              <a:t> СУБД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873482-7E86-8666-2B90-35196D1EF0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Графовые</a:t>
            </a:r>
            <a:r>
              <a:rPr lang="ru-RU" dirty="0"/>
              <a:t> базы данных — это тип СУБД, в которых информация хранится не в виде таблиц, а в виде узлов и связей между ними.</a:t>
            </a:r>
            <a:endParaRPr lang="ru-RU" sz="1200" dirty="0"/>
          </a:p>
          <a:p>
            <a:r>
              <a:rPr lang="ru-RU" dirty="0"/>
              <a:t>Узел (</a:t>
            </a:r>
            <a:r>
              <a:rPr lang="en" dirty="0"/>
              <a:t>node) — </a:t>
            </a:r>
            <a:r>
              <a:rPr lang="ru-RU" dirty="0"/>
              <a:t>это объект (например, человек, компания, продукт),</a:t>
            </a:r>
            <a:endParaRPr lang="ru-RU" sz="1200" dirty="0"/>
          </a:p>
          <a:p>
            <a:r>
              <a:rPr lang="ru-RU" dirty="0"/>
              <a:t>Связь (</a:t>
            </a:r>
            <a:r>
              <a:rPr lang="en" dirty="0"/>
              <a:t>edge) — </a:t>
            </a:r>
            <a:r>
              <a:rPr lang="ru-RU" dirty="0"/>
              <a:t>это то, что их соединяет (например, “друг”, “партнёр”, “купил”).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Такая модель позволяет очень быстро анализировать сложные сети и отношения, что невозможно или крайне затратно на реляционных СУБД.</a:t>
            </a:r>
            <a:endParaRPr lang="ru-RU" sz="1200" dirty="0"/>
          </a:p>
          <a:p>
            <a:br>
              <a:rPr lang="ru-RU" sz="1200" dirty="0"/>
            </a:br>
            <a:r>
              <a:rPr lang="ru-RU" dirty="0" err="1"/>
              <a:t>Графовые</a:t>
            </a:r>
            <a:r>
              <a:rPr lang="ru-RU" dirty="0"/>
              <a:t> базы не просто хранят данные, а делают сами связи частью данных — со своими типами, весами, направлениями и контекстом.</a:t>
            </a:r>
            <a:endParaRPr lang="ru-RU" sz="1200" dirty="0"/>
          </a:p>
          <a:p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DC9EBDDF-EE04-66EE-3FAF-B02F1DD12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434574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Neo4j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Самая известная графовая СУБД, с визуальным интерфейсом и удобным языком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Cypher.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OrientDB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Комбинирует графовую и документную модели, подходит для гибридных задач.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 Neptune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Облачное графовое хранилище, оптимизировано под масштабирование.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ArangoDB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Мульти-модельная СУБД: поддерживает графы, документы и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key-value.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Microsoft Azure Cosmos 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Поддерживает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графовые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запросы через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Gremlin.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190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BE49A-B879-AE2A-F656-41B1CFEF3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D1ED17A-96A9-88FA-9451-1B648D657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80C728-4275-529D-3C7E-06BA0F282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DD4AC2-0B92-738C-5FB6-C999F6166A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8C9D84-3B89-32B6-BC73-B82AC755C2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/>
              <a:t>Векторные СУБД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A0FA3BB-0137-3C1E-EE7B-1AA59A507A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Векторные базы данных предназначены для хранения и поиска по векторным представлениям данных — числовым наборам, описывающим объекты в многомерном пространстве.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Каждый вектор — это, по сути, цифровой “отпечаток” объекта, будь то текст, изображение, </a:t>
            </a:r>
            <a:r>
              <a:rPr lang="ru-RU" dirty="0" err="1"/>
              <a:t>аудиофрагмент</a:t>
            </a:r>
            <a:r>
              <a:rPr lang="ru-RU" dirty="0"/>
              <a:t> или профиль пользователя. Такие отпечатки можно сравнивать между собой: чем ближе вектора — тем более схожи объекты.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Главная задача векторных СУБД — быстрый поиск по схожести, а не по точному совпадению.</a:t>
            </a:r>
            <a:endParaRPr lang="ru-RU" sz="1200" dirty="0"/>
          </a:p>
          <a:p>
            <a:r>
              <a:rPr lang="ru-RU" dirty="0"/>
              <a:t>Это позволяет находить близкие по смыслу записи, даже если формально они не совпадают.</a:t>
            </a:r>
            <a:endParaRPr lang="ru-RU" sz="1200" dirty="0"/>
          </a:p>
          <a:p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63A75709-B035-81A9-2A52-9E77F135F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397218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Qdrant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Российская высокопроизводительная векторная СУБД с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 API.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Milvus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Open-source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хранилище с поддержкой масштабирования и гибкой индексации.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Pinecone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Облачная векторная база, рассчитанная на поиск по большим коллекциям.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Weaviate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Векторное хранилище с возможностью расширения семантического поиска.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Faiss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Библиотека от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для локального векторного поиска, применяется в СУБД.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94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CD08-7A4B-727E-0484-CBAA69636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F6E311D-0CB8-C628-FD84-40A744C32E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E5D62D-8915-5900-29D5-BEC20F02D0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9FFD92-11CA-CB77-DD8F-F2C7C68D7B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80583A-22C1-1476-DD03-7DC385B704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" dirty="0"/>
              <a:t>In-Memory </a:t>
            </a:r>
            <a:r>
              <a:rPr lang="ru-RU" dirty="0"/>
              <a:t>СУБД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59851B1-A646-837D-4A2A-14D21E7566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85000" lnSpcReduction="20000"/>
          </a:bodyPr>
          <a:lstStyle/>
          <a:p>
            <a:r>
              <a:rPr lang="en" dirty="0"/>
              <a:t>In-Memory </a:t>
            </a:r>
            <a:r>
              <a:rPr lang="ru-RU" dirty="0"/>
              <a:t>базы данных — это системы, которые хранят данные не на жёстком диске, а в оперативной памяти (</a:t>
            </a:r>
            <a:r>
              <a:rPr lang="en" dirty="0"/>
              <a:t>RAM).</a:t>
            </a:r>
            <a:endParaRPr lang="en" sz="1200" dirty="0"/>
          </a:p>
          <a:p>
            <a:r>
              <a:rPr lang="ru-RU" dirty="0"/>
              <a:t>Благодаря этому операции чтения и записи происходят в десятки и сотни раз быстрее, чем в классических СУБД, работающих с диском.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Такие базы особенно полезны там, где важны минимальные задержки — например, в высоконагруженных веб-системах, финансовых приложениях, игровых и телеком-сервисах.</a:t>
            </a:r>
            <a:endParaRPr lang="ru-RU" sz="1200" dirty="0"/>
          </a:p>
          <a:p>
            <a:br>
              <a:rPr lang="ru-RU" sz="1200" dirty="0"/>
            </a:br>
            <a:r>
              <a:rPr lang="ru-RU" dirty="0"/>
              <a:t>Некоторые </a:t>
            </a:r>
            <a:r>
              <a:rPr lang="en" dirty="0"/>
              <a:t>In-Memory </a:t>
            </a:r>
            <a:r>
              <a:rPr lang="ru-RU" dirty="0"/>
              <a:t>СУБД поддерживают долговременное хранение на диске “на всякий случай”, но основная работа — всегда “в памяти”.</a:t>
            </a:r>
            <a:endParaRPr lang="ru-RU" sz="1200" dirty="0"/>
          </a:p>
          <a:p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795B28C2-2DFE-52CE-3814-7D111B19A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971759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Redis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Лидер в области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In-Memory.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Часто используется как кэш, брокер сообщений и счётчик.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Memcached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Очень лёгкая система для кэширования запросов и данных.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SAP HANA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Корпоративная платформа, ориентированная на аналитику в памяти.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VoltDB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Расчётная СУБД с поддержкой транзакций и аналитики в режиме реального времени.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Tarantool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Российская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In-Memory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СУБД с возможностью скриптов и расширений.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442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6AB9-C643-93DA-4A3B-9FFA3282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480B7E3-3B7D-A2D2-A40C-432ACE8A9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765EF-86E7-9E36-21CC-FB11D793A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4AE63-45FD-81AF-4912-9A56768A1F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F833C2A-330A-7BE9-023E-7115FCCAC6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" dirty="0"/>
              <a:t>NewSQL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828E878-E8F2-39E9-63FA-86ECD99AD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86807" y="2208362"/>
            <a:ext cx="2930666" cy="3206319"/>
          </a:xfrm>
        </p:spPr>
        <p:txBody>
          <a:bodyPr>
            <a:normAutofit fontScale="92500" lnSpcReduction="10000"/>
          </a:bodyPr>
          <a:lstStyle/>
          <a:p>
            <a:r>
              <a:rPr lang="en" dirty="0"/>
              <a:t>NewSQL — </a:t>
            </a:r>
            <a:r>
              <a:rPr lang="ru-RU" dirty="0"/>
              <a:t>это новое поколение систем управления базами данных, которые сохраняют реляционную модель и язык </a:t>
            </a:r>
            <a:r>
              <a:rPr lang="en" dirty="0"/>
              <a:t>SQL, </a:t>
            </a:r>
            <a:r>
              <a:rPr lang="ru-RU" dirty="0"/>
              <a:t>но при этом решают те задачи, с которыми классические СУБД не справляются: масштабирование, отказоустойчивость, обработка больших объёмов.</a:t>
            </a:r>
            <a:endParaRPr lang="ru-RU" sz="1200" dirty="0"/>
          </a:p>
          <a:p>
            <a:br>
              <a:rPr lang="ru-RU" sz="1200" dirty="0"/>
            </a:br>
            <a:r>
              <a:rPr lang="en" dirty="0"/>
              <a:t>NewSQL </a:t>
            </a:r>
            <a:r>
              <a:rPr lang="ru-RU" dirty="0"/>
              <a:t>совмещают надежность и предсказуемость реляционной архитектуры с гибкостью и производительностью, присущей </a:t>
            </a:r>
            <a:r>
              <a:rPr lang="en" dirty="0"/>
              <a:t>NoSQL. </a:t>
            </a:r>
            <a:r>
              <a:rPr lang="ru-RU" dirty="0"/>
              <a:t>Эти СУБД ориентированы на нагруженные системы, которым требуются транзакции и аналитика в одном решении.</a:t>
            </a:r>
            <a:endParaRPr lang="ru-RU" sz="1200" dirty="0"/>
          </a:p>
          <a:p>
            <a:br>
              <a:rPr lang="ru-RU" sz="1200" dirty="0"/>
            </a:br>
            <a:endParaRPr lang="ru-RU" sz="1200" dirty="0"/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F2E4DF83-B606-B4F3-84D6-448D05CCC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457078"/>
              </p:ext>
            </p:extLst>
          </p:nvPr>
        </p:nvGraphicFramePr>
        <p:xfrm>
          <a:off x="517198" y="2208363"/>
          <a:ext cx="781279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651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5755143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Название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n>
                            <a:noFill/>
                          </a:ln>
                          <a:solidFill>
                            <a:srgbClr val="102D69"/>
                          </a:solidFill>
                          <a:latin typeface="HSE Sans" panose="02000000000000000000" pitchFamily="2" charset="0"/>
                        </a:rPr>
                        <a:t>Описание</a:t>
                      </a:r>
                      <a:endParaRPr lang="en-RU" sz="1300" b="0">
                        <a:ln>
                          <a:noFill/>
                        </a:ln>
                        <a:solidFill>
                          <a:srgbClr val="102D69"/>
                        </a:solidFill>
                        <a:latin typeface="HSE Sans" panose="02000000000000000000" pitchFamily="2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CockroachDB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Распределённая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SQL-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база с высокой отказоустойчивостью.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Google Spanner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Масштабируемая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SQL-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база от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Google 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 глобальной синхронизацией.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Китайская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NewSQL-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база, сочетающая транзакции и аналитику.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Российская распределённая СУБД с поддержкой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SQL-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подобного языка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YQL.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922072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VoltDB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Вариант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in-memory NewSQL,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рассчитанный на 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real-time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транзакции.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091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541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DBE02-D557-B9AF-5231-2DD5E0E1A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4A0DEAF-0486-27C1-D7E5-7CA46D86C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7AAD0-1419-19B9-9293-B26D9337C7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F1AA3C-FE23-2723-7E26-3C713F6023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pic>
        <p:nvPicPr>
          <p:cNvPr id="6" name="Рисунок 5" descr="Изображение выглядит как шаблон, Цвет Majorelle blue, синий, Симметр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1FF338-4256-28AB-EAD9-B0F64E8D5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098766"/>
            <a:ext cx="3810000" cy="3810000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1EA66EEB-8A31-E7C3-EF5C-DE533A9A3ED1}"/>
              </a:ext>
            </a:extLst>
          </p:cNvPr>
          <p:cNvSpPr txBox="1">
            <a:spLocks/>
          </p:cNvSpPr>
          <p:nvPr/>
        </p:nvSpPr>
        <p:spPr>
          <a:xfrm>
            <a:off x="739869" y="1652441"/>
            <a:ext cx="11040045" cy="6683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На ваш взгляд, умело ли компания, где вы работаете управляется с данными?</a:t>
            </a:r>
          </a:p>
        </p:txBody>
      </p:sp>
    </p:spTree>
    <p:extLst>
      <p:ext uri="{BB962C8B-B14F-4D97-AF65-F5344CB8AC3E}">
        <p14:creationId xmlns:p14="http://schemas.microsoft.com/office/powerpoint/2010/main" val="3819309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57517-82CB-E8F8-E491-3924885C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5E7F4D5-D86B-80E3-EEDF-38861D35C6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32D9B1-F1EC-2C88-D226-DD73F6C6D5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9B6D32-CC4B-E6FB-72DA-EF92943493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20D9D-39B7-7105-BA6B-E554B120E518}"/>
              </a:ext>
            </a:extLst>
          </p:cNvPr>
          <p:cNvSpPr txBox="1"/>
          <p:nvPr/>
        </p:nvSpPr>
        <p:spPr>
          <a:xfrm>
            <a:off x="3436298" y="3209365"/>
            <a:ext cx="5319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>
                <a:latin typeface="HSE Sans" panose="02000000000000000000" pitchFamily="2" charset="0"/>
              </a:rPr>
              <a:t>Архитектуры 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2502886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648CF85-8F56-2C4F-8090-85FF4624B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76F3CC-3C73-F441-AAE6-50AF712EAC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41E46168-4EAF-E4EB-98BA-D8B6589E450C}"/>
              </a:ext>
            </a:extLst>
          </p:cNvPr>
          <p:cNvSpPr/>
          <p:nvPr/>
        </p:nvSpPr>
        <p:spPr>
          <a:xfrm>
            <a:off x="606137" y="1161823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Data Warehouse (DWH)</a:t>
            </a:r>
            <a:endParaRPr lang="en-US" sz="2400" dirty="0">
              <a:latin typeface="HSE Sans" panose="02000000000000000000" pitchFamily="2" charset="0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1BCFFC20-568A-04D3-BAA7-00C851D57395}"/>
              </a:ext>
            </a:extLst>
          </p:cNvPr>
          <p:cNvGrpSpPr/>
          <p:nvPr/>
        </p:nvGrpSpPr>
        <p:grpSpPr>
          <a:xfrm>
            <a:off x="606137" y="1874456"/>
            <a:ext cx="4186238" cy="2355264"/>
            <a:chOff x="606137" y="1739931"/>
            <a:chExt cx="4186238" cy="2355264"/>
          </a:xfrm>
        </p:grpSpPr>
        <p:sp>
          <p:nvSpPr>
            <p:cNvPr id="50" name="Text 2">
              <a:extLst>
                <a:ext uri="{FF2B5EF4-FFF2-40B4-BE49-F238E27FC236}">
                  <a16:creationId xmlns:a16="http://schemas.microsoft.com/office/drawing/2014/main" id="{F5AF525C-A4B8-4489-CA1B-291A76A4D7D8}"/>
                </a:ext>
              </a:extLst>
            </p:cNvPr>
            <p:cNvSpPr/>
            <p:nvPr/>
          </p:nvSpPr>
          <p:spPr>
            <a:xfrm>
              <a:off x="606137" y="1739931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Что это такое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51" name="Text 3">
              <a:extLst>
                <a:ext uri="{FF2B5EF4-FFF2-40B4-BE49-F238E27FC236}">
                  <a16:creationId xmlns:a16="http://schemas.microsoft.com/office/drawing/2014/main" id="{0D9BAB86-36C6-FABA-0427-4A5084F19028}"/>
                </a:ext>
              </a:extLst>
            </p:cNvPr>
            <p:cNvSpPr/>
            <p:nvPr/>
          </p:nvSpPr>
          <p:spPr>
            <a:xfrm>
              <a:off x="606137" y="2107000"/>
              <a:ext cx="4186238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Централизованная система для сбора, хранения и анализа данных из всех внутренних систем компании: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2" name="Image 1" descr="preencoded.png">
              <a:extLst>
                <a:ext uri="{FF2B5EF4-FFF2-40B4-BE49-F238E27FC236}">
                  <a16:creationId xmlns:a16="http://schemas.microsoft.com/office/drawing/2014/main" id="{B0BA647A-790E-5AF7-5546-EADFA3326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137" y="2603789"/>
              <a:ext cx="125016" cy="142875"/>
            </a:xfrm>
            <a:prstGeom prst="rect">
              <a:avLst/>
            </a:prstGeom>
          </p:spPr>
        </p:pic>
        <p:sp>
          <p:nvSpPr>
            <p:cNvPr id="53" name="Text 4">
              <a:extLst>
                <a:ext uri="{FF2B5EF4-FFF2-40B4-BE49-F238E27FC236}">
                  <a16:creationId xmlns:a16="http://schemas.microsoft.com/office/drawing/2014/main" id="{D9A8123D-3EB5-7E3A-2916-A11078B1B316}"/>
                </a:ext>
              </a:extLst>
            </p:cNvPr>
            <p:cNvSpPr/>
            <p:nvPr/>
          </p:nvSpPr>
          <p:spPr>
            <a:xfrm>
              <a:off x="825472" y="2597389"/>
              <a:ext cx="179096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Единая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версия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правды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  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4" name="Text 5">
              <a:extLst>
                <a:ext uri="{FF2B5EF4-FFF2-40B4-BE49-F238E27FC236}">
                  <a16:creationId xmlns:a16="http://schemas.microsoft.com/office/drawing/2014/main" id="{8E56CD0D-2B7B-884F-5AC2-C761202FAC7E}"/>
                </a:ext>
              </a:extLst>
            </p:cNvPr>
            <p:cNvSpPr/>
            <p:nvPr/>
          </p:nvSpPr>
          <p:spPr>
            <a:xfrm>
              <a:off x="2502792" y="2597389"/>
              <a:ext cx="167507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для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всей организации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5" name="Image 2" descr="preencoded.png">
              <a:extLst>
                <a:ext uri="{FF2B5EF4-FFF2-40B4-BE49-F238E27FC236}">
                  <a16:creationId xmlns:a16="http://schemas.microsoft.com/office/drawing/2014/main" id="{FDEE1D1C-24D1-F915-D218-5E966347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137" y="2889539"/>
              <a:ext cx="178594" cy="142875"/>
            </a:xfrm>
            <a:prstGeom prst="rect">
              <a:avLst/>
            </a:prstGeom>
          </p:spPr>
        </p:pic>
        <p:sp>
          <p:nvSpPr>
            <p:cNvPr id="56" name="Text 6">
              <a:extLst>
                <a:ext uri="{FF2B5EF4-FFF2-40B4-BE49-F238E27FC236}">
                  <a16:creationId xmlns:a16="http://schemas.microsoft.com/office/drawing/2014/main" id="{4892ADD6-1922-7773-4625-F3E2DBB3A7AB}"/>
                </a:ext>
              </a:extLst>
            </p:cNvPr>
            <p:cNvSpPr/>
            <p:nvPr/>
          </p:nvSpPr>
          <p:spPr>
            <a:xfrm>
              <a:off x="879051" y="2883139"/>
              <a:ext cx="231658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Очищенные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согласованные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7" name="Text 7">
              <a:extLst>
                <a:ext uri="{FF2B5EF4-FFF2-40B4-BE49-F238E27FC236}">
                  <a16:creationId xmlns:a16="http://schemas.microsoft.com/office/drawing/2014/main" id="{9804BF35-3335-79BE-3DA1-D16DA59F7247}"/>
                </a:ext>
              </a:extLst>
            </p:cNvPr>
            <p:cNvSpPr/>
            <p:nvPr/>
          </p:nvSpPr>
          <p:spPr>
            <a:xfrm>
              <a:off x="2994200" y="2876894"/>
              <a:ext cx="421590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8" name="Image 3" descr="preencoded.png">
              <a:extLst>
                <a:ext uri="{FF2B5EF4-FFF2-40B4-BE49-F238E27FC236}">
                  <a16:creationId xmlns:a16="http://schemas.microsoft.com/office/drawing/2014/main" id="{DEA56E18-1E2D-A534-BBB8-0754863DE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137" y="3175289"/>
              <a:ext cx="142875" cy="142875"/>
            </a:xfrm>
            <a:prstGeom prst="rect">
              <a:avLst/>
            </a:prstGeom>
          </p:spPr>
        </p:pic>
        <p:sp>
          <p:nvSpPr>
            <p:cNvPr id="59" name="Text 8">
              <a:extLst>
                <a:ext uri="{FF2B5EF4-FFF2-40B4-BE49-F238E27FC236}">
                  <a16:creationId xmlns:a16="http://schemas.microsoft.com/office/drawing/2014/main" id="{9AAD3279-B892-FC36-4D8A-30ADF54338E7}"/>
                </a:ext>
              </a:extLst>
            </p:cNvPr>
            <p:cNvSpPr/>
            <p:nvPr/>
          </p:nvSpPr>
          <p:spPr>
            <a:xfrm>
              <a:off x="843332" y="3168889"/>
              <a:ext cx="764633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Историчность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0" name="Text 9">
              <a:extLst>
                <a:ext uri="{FF2B5EF4-FFF2-40B4-BE49-F238E27FC236}">
                  <a16:creationId xmlns:a16="http://schemas.microsoft.com/office/drawing/2014/main" id="{1FAA8F6F-1F68-A7AE-5C43-A2115F73F7D2}"/>
                </a:ext>
              </a:extLst>
            </p:cNvPr>
            <p:cNvSpPr/>
            <p:nvPr/>
          </p:nvSpPr>
          <p:spPr>
            <a:xfrm>
              <a:off x="1910625" y="3168889"/>
              <a:ext cx="198554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аналитика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по периодам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61" name="Image 4" descr="preencoded.png">
              <a:extLst>
                <a:ext uri="{FF2B5EF4-FFF2-40B4-BE49-F238E27FC236}">
                  <a16:creationId xmlns:a16="http://schemas.microsoft.com/office/drawing/2014/main" id="{3776FC57-7BCB-8B6D-56EE-4E9CB9CCB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137" y="3461039"/>
              <a:ext cx="142875" cy="142875"/>
            </a:xfrm>
            <a:prstGeom prst="rect">
              <a:avLst/>
            </a:prstGeom>
          </p:spPr>
        </p:pic>
        <p:sp>
          <p:nvSpPr>
            <p:cNvPr id="62" name="Text 10">
              <a:extLst>
                <a:ext uri="{FF2B5EF4-FFF2-40B4-BE49-F238E27FC236}">
                  <a16:creationId xmlns:a16="http://schemas.microsoft.com/office/drawing/2014/main" id="{5F4112E8-11ED-CB63-403E-35A16E2A019E}"/>
                </a:ext>
              </a:extLst>
            </p:cNvPr>
            <p:cNvSpPr/>
            <p:nvPr/>
          </p:nvSpPr>
          <p:spPr>
            <a:xfrm>
              <a:off x="843332" y="3454639"/>
              <a:ext cx="868828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Интеграция с BI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3" name="Text 11">
              <a:extLst>
                <a:ext uri="{FF2B5EF4-FFF2-40B4-BE49-F238E27FC236}">
                  <a16:creationId xmlns:a16="http://schemas.microsoft.com/office/drawing/2014/main" id="{EF385AF6-D335-829C-7678-5F10125EA275}"/>
                </a:ext>
              </a:extLst>
            </p:cNvPr>
            <p:cNvSpPr/>
            <p:nvPr/>
          </p:nvSpPr>
          <p:spPr>
            <a:xfrm>
              <a:off x="2047779" y="3454639"/>
              <a:ext cx="193897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визуализация и отчеты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5" name="Text 13">
              <a:extLst>
                <a:ext uri="{FF2B5EF4-FFF2-40B4-BE49-F238E27FC236}">
                  <a16:creationId xmlns:a16="http://schemas.microsoft.com/office/drawing/2014/main" id="{5189FCD5-C289-FD64-4058-7C9374B541C8}"/>
                </a:ext>
              </a:extLst>
            </p:cNvPr>
            <p:cNvSpPr/>
            <p:nvPr/>
          </p:nvSpPr>
          <p:spPr>
            <a:xfrm>
              <a:off x="720437" y="3941307"/>
              <a:ext cx="39576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«DWH — это фундамент для зрелого подхода к аналитике»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</p:grpSp>
      <p:sp>
        <p:nvSpPr>
          <p:cNvPr id="66" name="Text 14">
            <a:extLst>
              <a:ext uri="{FF2B5EF4-FFF2-40B4-BE49-F238E27FC236}">
                <a16:creationId xmlns:a16="http://schemas.microsoft.com/office/drawing/2014/main" id="{8DC05555-155F-AA54-B81D-74CA3F3808EE}"/>
              </a:ext>
            </a:extLst>
          </p:cNvPr>
          <p:cNvSpPr/>
          <p:nvPr/>
        </p:nvSpPr>
        <p:spPr>
          <a:xfrm>
            <a:off x="6058139" y="1876659"/>
            <a:ext cx="41862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Аналогия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67" name="Text 16">
            <a:extLst>
              <a:ext uri="{FF2B5EF4-FFF2-40B4-BE49-F238E27FC236}">
                <a16:creationId xmlns:a16="http://schemas.microsoft.com/office/drawing/2014/main" id="{56EFBF73-2E4D-F113-35CD-76CB2398F6AA}"/>
              </a:ext>
            </a:extLst>
          </p:cNvPr>
          <p:cNvSpPr/>
          <p:nvPr/>
        </p:nvSpPr>
        <p:spPr>
          <a:xfrm>
            <a:off x="6172438" y="2358028"/>
            <a:ext cx="4622561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Представьте сеть магазинов с разными кассами и форматами отчетов. DWH — это центральный офис, где: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68" name="Text 17">
            <a:extLst>
              <a:ext uri="{FF2B5EF4-FFF2-40B4-BE49-F238E27FC236}">
                <a16:creationId xmlns:a16="http://schemas.microsoft.com/office/drawing/2014/main" id="{ECE07175-B8D9-3099-481F-219AEDFE3C8E}"/>
              </a:ext>
            </a:extLst>
          </p:cNvPr>
          <p:cNvSpPr/>
          <p:nvPr/>
        </p:nvSpPr>
        <p:spPr>
          <a:xfrm>
            <a:off x="6172439" y="27778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Отчеты приведены к единому виду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69" name="Text 18">
            <a:extLst>
              <a:ext uri="{FF2B5EF4-FFF2-40B4-BE49-F238E27FC236}">
                <a16:creationId xmlns:a16="http://schemas.microsoft.com/office/drawing/2014/main" id="{1AE3F0E2-A802-2566-5D57-B263A68A17C6}"/>
              </a:ext>
            </a:extLst>
          </p:cNvPr>
          <p:cNvSpPr/>
          <p:nvPr/>
        </p:nvSpPr>
        <p:spPr>
          <a:xfrm>
            <a:off x="6172439" y="294932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Данные проверены и синхронизированы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0" name="Text 19">
            <a:extLst>
              <a:ext uri="{FF2B5EF4-FFF2-40B4-BE49-F238E27FC236}">
                <a16:creationId xmlns:a16="http://schemas.microsoft.com/office/drawing/2014/main" id="{CF4CA194-1912-046A-E338-D12B7FAD9ECB}"/>
              </a:ext>
            </a:extLst>
          </p:cNvPr>
          <p:cNvSpPr/>
          <p:nvPr/>
        </p:nvSpPr>
        <p:spPr>
          <a:xfrm>
            <a:off x="6172439" y="31207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Руководители получают информацию из единого источника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2" name="Text 21">
            <a:extLst>
              <a:ext uri="{FF2B5EF4-FFF2-40B4-BE49-F238E27FC236}">
                <a16:creationId xmlns:a16="http://schemas.microsoft.com/office/drawing/2014/main" id="{8B9473F4-4893-8D18-7818-862EA964FBA6}"/>
              </a:ext>
            </a:extLst>
          </p:cNvPr>
          <p:cNvSpPr/>
          <p:nvPr/>
        </p:nvSpPr>
        <p:spPr>
          <a:xfrm>
            <a:off x="6172439" y="3676884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Преимущества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73" name="Text 22">
            <a:extLst>
              <a:ext uri="{FF2B5EF4-FFF2-40B4-BE49-F238E27FC236}">
                <a16:creationId xmlns:a16="http://schemas.microsoft.com/office/drawing/2014/main" id="{E6B014CA-1070-779D-580F-BCCFCD952DF8}"/>
              </a:ext>
            </a:extLst>
          </p:cNvPr>
          <p:cNvSpPr/>
          <p:nvPr/>
        </p:nvSpPr>
        <p:spPr>
          <a:xfrm>
            <a:off x="6172439" y="3906586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Централизация 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4" name="Text 23">
            <a:extLst>
              <a:ext uri="{FF2B5EF4-FFF2-40B4-BE49-F238E27FC236}">
                <a16:creationId xmlns:a16="http://schemas.microsoft.com/office/drawing/2014/main" id="{D6983284-63AF-931C-44E0-0F756010016C}"/>
              </a:ext>
            </a:extLst>
          </p:cNvPr>
          <p:cNvSpPr/>
          <p:nvPr/>
        </p:nvSpPr>
        <p:spPr>
          <a:xfrm>
            <a:off x="6172439" y="404946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Чистота и согласованность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5" name="Text 24">
            <a:extLst>
              <a:ext uri="{FF2B5EF4-FFF2-40B4-BE49-F238E27FC236}">
                <a16:creationId xmlns:a16="http://schemas.microsoft.com/office/drawing/2014/main" id="{55A9E017-812E-0825-9A21-8662411AF15B}"/>
              </a:ext>
            </a:extLst>
          </p:cNvPr>
          <p:cNvSpPr/>
          <p:nvPr/>
        </p:nvSpPr>
        <p:spPr>
          <a:xfrm>
            <a:off x="6172439" y="4192336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Историчность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6" name="Text 25">
            <a:extLst>
              <a:ext uri="{FF2B5EF4-FFF2-40B4-BE49-F238E27FC236}">
                <a16:creationId xmlns:a16="http://schemas.microsoft.com/office/drawing/2014/main" id="{F0AE9E62-FD35-695A-5385-BF6B02D00D5F}"/>
              </a:ext>
            </a:extLst>
          </p:cNvPr>
          <p:cNvSpPr/>
          <p:nvPr/>
        </p:nvSpPr>
        <p:spPr>
          <a:xfrm>
            <a:off x="6172439" y="433521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Прозрачность и доверие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7" name="Text 27">
            <a:extLst>
              <a:ext uri="{FF2B5EF4-FFF2-40B4-BE49-F238E27FC236}">
                <a16:creationId xmlns:a16="http://schemas.microsoft.com/office/drawing/2014/main" id="{40DE989F-B13A-9D1C-8C23-D4A533066F57}"/>
              </a:ext>
            </a:extLst>
          </p:cNvPr>
          <p:cNvSpPr/>
          <p:nvPr/>
        </p:nvSpPr>
        <p:spPr>
          <a:xfrm>
            <a:off x="8286989" y="3676884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Ограничения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78" name="Text 28">
            <a:extLst>
              <a:ext uri="{FF2B5EF4-FFF2-40B4-BE49-F238E27FC236}">
                <a16:creationId xmlns:a16="http://schemas.microsoft.com/office/drawing/2014/main" id="{900E64BA-A4F0-F632-615F-CDF5A3322E27}"/>
              </a:ext>
            </a:extLst>
          </p:cNvPr>
          <p:cNvSpPr/>
          <p:nvPr/>
        </p:nvSpPr>
        <p:spPr>
          <a:xfrm>
            <a:off x="8286989" y="3906586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Инерционность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9" name="Text 29">
            <a:extLst>
              <a:ext uri="{FF2B5EF4-FFF2-40B4-BE49-F238E27FC236}">
                <a16:creationId xmlns:a16="http://schemas.microsoft.com/office/drawing/2014/main" id="{2FE280DA-0BCD-5DFF-722C-8E5B8CEC64BF}"/>
              </a:ext>
            </a:extLst>
          </p:cNvPr>
          <p:cNvSpPr/>
          <p:nvPr/>
        </p:nvSpPr>
        <p:spPr>
          <a:xfrm>
            <a:off x="8286989" y="404946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Задержка обновления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0" name="Text 30">
            <a:extLst>
              <a:ext uri="{FF2B5EF4-FFF2-40B4-BE49-F238E27FC236}">
                <a16:creationId xmlns:a16="http://schemas.microsoft.com/office/drawing/2014/main" id="{E61A1904-B408-9C60-7C99-615ADB94590C}"/>
              </a:ext>
            </a:extLst>
          </p:cNvPr>
          <p:cNvSpPr/>
          <p:nvPr/>
        </p:nvSpPr>
        <p:spPr>
          <a:xfrm>
            <a:off x="8286989" y="4192336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Сложность запуска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1" name="Text 31">
            <a:extLst>
              <a:ext uri="{FF2B5EF4-FFF2-40B4-BE49-F238E27FC236}">
                <a16:creationId xmlns:a16="http://schemas.microsoft.com/office/drawing/2014/main" id="{B7709312-5C87-F611-4E08-AB3BE481F8B7}"/>
              </a:ext>
            </a:extLst>
          </p:cNvPr>
          <p:cNvSpPr/>
          <p:nvPr/>
        </p:nvSpPr>
        <p:spPr>
          <a:xfrm>
            <a:off x="8286989" y="433521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Ограниченная гибкость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2" name="Text 32">
            <a:extLst>
              <a:ext uri="{FF2B5EF4-FFF2-40B4-BE49-F238E27FC236}">
                <a16:creationId xmlns:a16="http://schemas.microsoft.com/office/drawing/2014/main" id="{41B7ED75-7B10-F89D-9A7A-E81D697736AD}"/>
              </a:ext>
            </a:extLst>
          </p:cNvPr>
          <p:cNvSpPr/>
          <p:nvPr/>
        </p:nvSpPr>
        <p:spPr>
          <a:xfrm>
            <a:off x="6058139" y="4777021"/>
            <a:ext cx="41862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Когда использовать</a:t>
            </a:r>
            <a:endParaRPr lang="en-US" sz="1200" dirty="0">
              <a:latin typeface="HSE Sans" panose="02000000000000000000" pitchFamily="2" charset="0"/>
            </a:endParaRPr>
          </a:p>
        </p:txBody>
      </p:sp>
      <p:pic>
        <p:nvPicPr>
          <p:cNvPr id="83" name="Image 5" descr="preencoded.png">
            <a:extLst>
              <a:ext uri="{FF2B5EF4-FFF2-40B4-BE49-F238E27FC236}">
                <a16:creationId xmlns:a16="http://schemas.microsoft.com/office/drawing/2014/main" id="{825AF0D5-C92E-9046-DDC5-C324BD8FD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083667"/>
            <a:ext cx="114300" cy="114300"/>
          </a:xfrm>
          <a:prstGeom prst="rect">
            <a:avLst/>
          </a:prstGeom>
        </p:spPr>
      </p:pic>
      <p:sp>
        <p:nvSpPr>
          <p:cNvPr id="84" name="Text 33">
            <a:extLst>
              <a:ext uri="{FF2B5EF4-FFF2-40B4-BE49-F238E27FC236}">
                <a16:creationId xmlns:a16="http://schemas.microsoft.com/office/drawing/2014/main" id="{57221530-DDF6-051D-C6BD-616E27DCBDA8}"/>
              </a:ext>
            </a:extLst>
          </p:cNvPr>
          <p:cNvSpPr/>
          <p:nvPr/>
        </p:nvSpPr>
        <p:spPr>
          <a:xfrm>
            <a:off x="6229589" y="5062980"/>
            <a:ext cx="3599714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Стандартизация аналитики и отчетности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5" name="Image 6" descr="preencoded.png">
            <a:extLst>
              <a:ext uri="{FF2B5EF4-FFF2-40B4-BE49-F238E27FC236}">
                <a16:creationId xmlns:a16="http://schemas.microsoft.com/office/drawing/2014/main" id="{74B1B451-7661-8350-C90B-4F12CB689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255117"/>
            <a:ext cx="114300" cy="114300"/>
          </a:xfrm>
          <a:prstGeom prst="rect">
            <a:avLst/>
          </a:prstGeom>
        </p:spPr>
      </p:pic>
      <p:sp>
        <p:nvSpPr>
          <p:cNvPr id="86" name="Text 34">
            <a:extLst>
              <a:ext uri="{FF2B5EF4-FFF2-40B4-BE49-F238E27FC236}">
                <a16:creationId xmlns:a16="http://schemas.microsoft.com/office/drawing/2014/main" id="{2E5BD386-20C0-3144-298B-1EBCE2737F26}"/>
              </a:ext>
            </a:extLst>
          </p:cNvPr>
          <p:cNvSpPr/>
          <p:nvPr/>
        </p:nvSpPr>
        <p:spPr>
          <a:xfrm>
            <a:off x="6229589" y="5234430"/>
            <a:ext cx="3599714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Объединение данных из разных систем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7" name="Image 7" descr="preencoded.png">
            <a:extLst>
              <a:ext uri="{FF2B5EF4-FFF2-40B4-BE49-F238E27FC236}">
                <a16:creationId xmlns:a16="http://schemas.microsoft.com/office/drawing/2014/main" id="{5997B42C-2A4A-4F95-2E66-D1A0DAA416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426567"/>
            <a:ext cx="114300" cy="114300"/>
          </a:xfrm>
          <a:prstGeom prst="rect">
            <a:avLst/>
          </a:prstGeom>
        </p:spPr>
      </p:pic>
      <p:sp>
        <p:nvSpPr>
          <p:cNvPr id="88" name="Text 35">
            <a:extLst>
              <a:ext uri="{FF2B5EF4-FFF2-40B4-BE49-F238E27FC236}">
                <a16:creationId xmlns:a16="http://schemas.microsoft.com/office/drawing/2014/main" id="{7480FF26-44D1-EBCD-C187-D8D9D30989CF}"/>
              </a:ext>
            </a:extLst>
          </p:cNvPr>
          <p:cNvSpPr/>
          <p:nvPr/>
        </p:nvSpPr>
        <p:spPr>
          <a:xfrm>
            <a:off x="6229588" y="5405880"/>
            <a:ext cx="3525069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Важны согласованные KPI и контроль изменений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9" name="Image 8" descr="preencoded.png">
            <a:extLst>
              <a:ext uri="{FF2B5EF4-FFF2-40B4-BE49-F238E27FC236}">
                <a16:creationId xmlns:a16="http://schemas.microsoft.com/office/drawing/2014/main" id="{24DCE067-6B00-BD78-DFF8-B3BFDB10B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598017"/>
            <a:ext cx="114300" cy="114300"/>
          </a:xfrm>
          <a:prstGeom prst="rect">
            <a:avLst/>
          </a:prstGeom>
        </p:spPr>
      </p:pic>
      <p:sp>
        <p:nvSpPr>
          <p:cNvPr id="90" name="Text 36">
            <a:extLst>
              <a:ext uri="{FF2B5EF4-FFF2-40B4-BE49-F238E27FC236}">
                <a16:creationId xmlns:a16="http://schemas.microsoft.com/office/drawing/2014/main" id="{E2C6C56D-0FA7-F25A-C503-1F3FF596C629}"/>
              </a:ext>
            </a:extLst>
          </p:cNvPr>
          <p:cNvSpPr/>
          <p:nvPr/>
        </p:nvSpPr>
        <p:spPr>
          <a:xfrm>
            <a:off x="6229589" y="5577330"/>
            <a:ext cx="3823649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Приоритет — надежность и структурированность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91" name="Text 38">
            <a:extLst>
              <a:ext uri="{FF2B5EF4-FFF2-40B4-BE49-F238E27FC236}">
                <a16:creationId xmlns:a16="http://schemas.microsoft.com/office/drawing/2014/main" id="{759BEB03-1226-FA39-18FF-1EF642F026EE}"/>
              </a:ext>
            </a:extLst>
          </p:cNvPr>
          <p:cNvSpPr/>
          <p:nvPr/>
        </p:nvSpPr>
        <p:spPr>
          <a:xfrm>
            <a:off x="10327553" y="6340073"/>
            <a:ext cx="65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pPr marL="0" indent="0">
              <a:buNone/>
            </a:pP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94" name="Текст 93">
            <a:extLst>
              <a:ext uri="{FF2B5EF4-FFF2-40B4-BE49-F238E27FC236}">
                <a16:creationId xmlns:a16="http://schemas.microsoft.com/office/drawing/2014/main" id="{FE2D57C9-B2D6-D4CF-8F9C-5D0B85707B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Noto Sans" pitchFamily="34" charset="0"/>
                <a:ea typeface="Noto Sans" pitchFamily="34" charset="-122"/>
                <a:cs typeface="Noto Sans" pitchFamily="34" charset="-120"/>
              </a:rPr>
              <a:t>Data Warehouse (DWH)</a:t>
            </a:r>
            <a:endParaRPr lang="en-US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83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4D9C2-0752-5AC8-38AD-8543644CA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3026007-AEA9-E634-13B0-81C9932E5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40E9DE-71F2-5D20-C171-B8B053895A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4" name="Текст 93">
            <a:extLst>
              <a:ext uri="{FF2B5EF4-FFF2-40B4-BE49-F238E27FC236}">
                <a16:creationId xmlns:a16="http://schemas.microsoft.com/office/drawing/2014/main" id="{61D7E0E6-E4D6-8EEB-2A7E-BEBF6B8FE6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Text 1">
            <a:extLst>
              <a:ext uri="{FF2B5EF4-FFF2-40B4-BE49-F238E27FC236}">
                <a16:creationId xmlns:a16="http://schemas.microsoft.com/office/drawing/2014/main" id="{052F4854-6B71-C0F3-2F32-2DF4982C1237}"/>
              </a:ext>
            </a:extLst>
          </p:cNvPr>
          <p:cNvSpPr/>
          <p:nvPr/>
        </p:nvSpPr>
        <p:spPr>
          <a:xfrm>
            <a:off x="606137" y="1161823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Data Lake</a:t>
            </a:r>
            <a:endParaRPr lang="en-US" sz="2400" dirty="0">
              <a:latin typeface="HSE Sans" panose="02000000000000000000" pitchFamily="2" charset="0"/>
            </a:endParaRPr>
          </a:p>
        </p:txBody>
      </p: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76D2700D-C3AF-7194-2568-FF83DC20AD5C}"/>
              </a:ext>
            </a:extLst>
          </p:cNvPr>
          <p:cNvGrpSpPr/>
          <p:nvPr/>
        </p:nvGrpSpPr>
        <p:grpSpPr>
          <a:xfrm>
            <a:off x="606137" y="1874456"/>
            <a:ext cx="4678549" cy="2356259"/>
            <a:chOff x="606137" y="1739931"/>
            <a:chExt cx="4678549" cy="2356259"/>
          </a:xfrm>
        </p:grpSpPr>
        <p:sp>
          <p:nvSpPr>
            <p:cNvPr id="50" name="Text 2">
              <a:extLst>
                <a:ext uri="{FF2B5EF4-FFF2-40B4-BE49-F238E27FC236}">
                  <a16:creationId xmlns:a16="http://schemas.microsoft.com/office/drawing/2014/main" id="{FD906579-E3DA-713B-2F24-4D002ACF2505}"/>
                </a:ext>
              </a:extLst>
            </p:cNvPr>
            <p:cNvSpPr/>
            <p:nvPr/>
          </p:nvSpPr>
          <p:spPr>
            <a:xfrm>
              <a:off x="606137" y="1739931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Что</a:t>
              </a: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это</a:t>
              </a: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такое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51" name="Text 3">
              <a:extLst>
                <a:ext uri="{FF2B5EF4-FFF2-40B4-BE49-F238E27FC236}">
                  <a16:creationId xmlns:a16="http://schemas.microsoft.com/office/drawing/2014/main" id="{8404DE06-105F-BD6C-F794-BE7E0D33765C}"/>
                </a:ext>
              </a:extLst>
            </p:cNvPr>
            <p:cNvSpPr/>
            <p:nvPr/>
          </p:nvSpPr>
          <p:spPr>
            <a:xfrm>
              <a:off x="606137" y="2107000"/>
              <a:ext cx="4186238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Архитектура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для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массового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накопления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данных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сыром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виде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,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без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предварительной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структуризации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2" name="Image 1">
              <a:extLst>
                <a:ext uri="{FF2B5EF4-FFF2-40B4-BE49-F238E27FC236}">
                  <a16:creationId xmlns:a16="http://schemas.microsoft.com/office/drawing/2014/main" id="{B009D096-B3AF-6A01-7BB2-D4C4CDA4E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6137" y="2617527"/>
              <a:ext cx="125016" cy="115399"/>
            </a:xfrm>
            <a:prstGeom prst="rect">
              <a:avLst/>
            </a:prstGeom>
          </p:spPr>
        </p:pic>
        <p:sp>
          <p:nvSpPr>
            <p:cNvPr id="53" name="Text 4">
              <a:extLst>
                <a:ext uri="{FF2B5EF4-FFF2-40B4-BE49-F238E27FC236}">
                  <a16:creationId xmlns:a16="http://schemas.microsoft.com/office/drawing/2014/main" id="{F6B0C7CD-E109-3AED-41DF-4B3CA41B7BF2}"/>
                </a:ext>
              </a:extLst>
            </p:cNvPr>
            <p:cNvSpPr/>
            <p:nvPr/>
          </p:nvSpPr>
          <p:spPr>
            <a:xfrm>
              <a:off x="825472" y="2597389"/>
              <a:ext cx="179096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Хранение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без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потерь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4" name="Text 5">
              <a:extLst>
                <a:ext uri="{FF2B5EF4-FFF2-40B4-BE49-F238E27FC236}">
                  <a16:creationId xmlns:a16="http://schemas.microsoft.com/office/drawing/2014/main" id="{4234312D-818F-2562-9A6C-EBD99513D9C7}"/>
                </a:ext>
              </a:extLst>
            </p:cNvPr>
            <p:cNvSpPr/>
            <p:nvPr/>
          </p:nvSpPr>
          <p:spPr>
            <a:xfrm>
              <a:off x="2371521" y="2597389"/>
              <a:ext cx="217528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сохраняются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"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как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есть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"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5" name="Image 2">
              <a:extLst>
                <a:ext uri="{FF2B5EF4-FFF2-40B4-BE49-F238E27FC236}">
                  <a16:creationId xmlns:a16="http://schemas.microsoft.com/office/drawing/2014/main" id="{34530C59-C2C4-2C27-BCFA-4D03122A0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23996" y="2889539"/>
              <a:ext cx="142875" cy="142875"/>
            </a:xfrm>
            <a:prstGeom prst="rect">
              <a:avLst/>
            </a:prstGeom>
          </p:spPr>
        </p:pic>
        <p:sp>
          <p:nvSpPr>
            <p:cNvPr id="56" name="Text 6">
              <a:extLst>
                <a:ext uri="{FF2B5EF4-FFF2-40B4-BE49-F238E27FC236}">
                  <a16:creationId xmlns:a16="http://schemas.microsoft.com/office/drawing/2014/main" id="{D1E2AD43-C3AB-C65D-5975-F5362E6025E2}"/>
                </a:ext>
              </a:extLst>
            </p:cNvPr>
            <p:cNvSpPr/>
            <p:nvPr/>
          </p:nvSpPr>
          <p:spPr>
            <a:xfrm>
              <a:off x="879051" y="2883139"/>
              <a:ext cx="712005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Гибкость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7" name="Text 7">
              <a:extLst>
                <a:ext uri="{FF2B5EF4-FFF2-40B4-BE49-F238E27FC236}">
                  <a16:creationId xmlns:a16="http://schemas.microsoft.com/office/drawing/2014/main" id="{557EAAC9-774F-0C8E-1C10-F90922B31882}"/>
                </a:ext>
              </a:extLst>
            </p:cNvPr>
            <p:cNvSpPr/>
            <p:nvPr/>
          </p:nvSpPr>
          <p:spPr>
            <a:xfrm>
              <a:off x="1623488" y="2877632"/>
              <a:ext cx="1496066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типы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8" name="Image 3">
              <a:extLst>
                <a:ext uri="{FF2B5EF4-FFF2-40B4-BE49-F238E27FC236}">
                  <a16:creationId xmlns:a16="http://schemas.microsoft.com/office/drawing/2014/main" id="{E61FE7C4-8A58-8A20-3D06-74E229871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18043" y="3175289"/>
              <a:ext cx="119062" cy="142875"/>
            </a:xfrm>
            <a:prstGeom prst="rect">
              <a:avLst/>
            </a:prstGeom>
          </p:spPr>
        </p:pic>
        <p:sp>
          <p:nvSpPr>
            <p:cNvPr id="59" name="Text 8">
              <a:extLst>
                <a:ext uri="{FF2B5EF4-FFF2-40B4-BE49-F238E27FC236}">
                  <a16:creationId xmlns:a16="http://schemas.microsoft.com/office/drawing/2014/main" id="{992F5339-E819-0D66-1FAD-9AFAF8F2F641}"/>
                </a:ext>
              </a:extLst>
            </p:cNvPr>
            <p:cNvSpPr/>
            <p:nvPr/>
          </p:nvSpPr>
          <p:spPr>
            <a:xfrm>
              <a:off x="843332" y="3168889"/>
              <a:ext cx="1139736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Масштабируемость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0" name="Text 9">
              <a:extLst>
                <a:ext uri="{FF2B5EF4-FFF2-40B4-BE49-F238E27FC236}">
                  <a16:creationId xmlns:a16="http://schemas.microsoft.com/office/drawing/2014/main" id="{C1041D28-E6E8-889B-92A9-C5E32050A875}"/>
                </a:ext>
              </a:extLst>
            </p:cNvPr>
            <p:cNvSpPr/>
            <p:nvPr/>
          </p:nvSpPr>
          <p:spPr>
            <a:xfrm>
              <a:off x="2292875" y="3168889"/>
              <a:ext cx="299181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легко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увеличивается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под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растущие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объемы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61" name="Image 4">
              <a:extLst>
                <a:ext uri="{FF2B5EF4-FFF2-40B4-BE49-F238E27FC236}">
                  <a16:creationId xmlns:a16="http://schemas.microsoft.com/office/drawing/2014/main" id="{47612C17-22D3-C7AC-6A8F-963728F1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5903" y="3461039"/>
              <a:ext cx="83343" cy="142875"/>
            </a:xfrm>
            <a:prstGeom prst="rect">
              <a:avLst/>
            </a:prstGeom>
          </p:spPr>
        </p:pic>
        <p:sp>
          <p:nvSpPr>
            <p:cNvPr id="62" name="Text 10">
              <a:extLst>
                <a:ext uri="{FF2B5EF4-FFF2-40B4-BE49-F238E27FC236}">
                  <a16:creationId xmlns:a16="http://schemas.microsoft.com/office/drawing/2014/main" id="{863DC6E1-00CC-742E-7FC8-2CC9A5CF125D}"/>
                </a:ext>
              </a:extLst>
            </p:cNvPr>
            <p:cNvSpPr/>
            <p:nvPr/>
          </p:nvSpPr>
          <p:spPr>
            <a:xfrm>
              <a:off x="843332" y="3454639"/>
              <a:ext cx="997068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Низкая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стоимость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3" name="Text 11">
              <a:extLst>
                <a:ext uri="{FF2B5EF4-FFF2-40B4-BE49-F238E27FC236}">
                  <a16:creationId xmlns:a16="http://schemas.microsoft.com/office/drawing/2014/main" id="{EC0BD860-824A-9980-376A-C2064158EB53}"/>
                </a:ext>
              </a:extLst>
            </p:cNvPr>
            <p:cNvSpPr/>
            <p:nvPr/>
          </p:nvSpPr>
          <p:spPr>
            <a:xfrm>
              <a:off x="2211195" y="3454639"/>
              <a:ext cx="248213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хранения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(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особенно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облаке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)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5" name="Text 13">
              <a:extLst>
                <a:ext uri="{FF2B5EF4-FFF2-40B4-BE49-F238E27FC236}">
                  <a16:creationId xmlns:a16="http://schemas.microsoft.com/office/drawing/2014/main" id="{2D870129-4BBD-AB0A-58F8-0800A620B21F}"/>
                </a:ext>
              </a:extLst>
            </p:cNvPr>
            <p:cNvSpPr/>
            <p:nvPr/>
          </p:nvSpPr>
          <p:spPr>
            <a:xfrm>
              <a:off x="720437" y="3940313"/>
              <a:ext cx="3957638" cy="1558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«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Сначала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собери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всё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.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Потом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реши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,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что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этим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делать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»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</p:grpSp>
      <p:sp>
        <p:nvSpPr>
          <p:cNvPr id="66" name="Text 14">
            <a:extLst>
              <a:ext uri="{FF2B5EF4-FFF2-40B4-BE49-F238E27FC236}">
                <a16:creationId xmlns:a16="http://schemas.microsoft.com/office/drawing/2014/main" id="{D4F56392-C5A9-ACCC-AF8A-C1EFA9C00CEC}"/>
              </a:ext>
            </a:extLst>
          </p:cNvPr>
          <p:cNvSpPr/>
          <p:nvPr/>
        </p:nvSpPr>
        <p:spPr>
          <a:xfrm>
            <a:off x="6058139" y="1876659"/>
            <a:ext cx="41862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Аналогия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67" name="Text 16">
            <a:extLst>
              <a:ext uri="{FF2B5EF4-FFF2-40B4-BE49-F238E27FC236}">
                <a16:creationId xmlns:a16="http://schemas.microsoft.com/office/drawing/2014/main" id="{A914D00E-9133-6ADE-5949-539C75E4A000}"/>
              </a:ext>
            </a:extLst>
          </p:cNvPr>
          <p:cNvSpPr/>
          <p:nvPr/>
        </p:nvSpPr>
        <p:spPr>
          <a:xfrm>
            <a:off x="6172438" y="2356041"/>
            <a:ext cx="4622561" cy="3117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Если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DWH —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это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оформленный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архив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каталогами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то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Data Lake —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огромный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склад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куда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можно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складировать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любые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данные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"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запас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":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68" name="Text 17">
            <a:extLst>
              <a:ext uri="{FF2B5EF4-FFF2-40B4-BE49-F238E27FC236}">
                <a16:creationId xmlns:a16="http://schemas.microsoft.com/office/drawing/2014/main" id="{17472550-83BF-E6B1-AFBB-2A1330B70A23}"/>
              </a:ext>
            </a:extLst>
          </p:cNvPr>
          <p:cNvSpPr/>
          <p:nvPr/>
        </p:nvSpPr>
        <p:spPr>
          <a:xfrm>
            <a:off x="6172439" y="27778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Структурированные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таблицы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)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69" name="Text 18">
            <a:extLst>
              <a:ext uri="{FF2B5EF4-FFF2-40B4-BE49-F238E27FC236}">
                <a16:creationId xmlns:a16="http://schemas.microsoft.com/office/drawing/2014/main" id="{2A292A09-9B69-F26B-34E3-66EC285FDB4D}"/>
              </a:ext>
            </a:extLst>
          </p:cNvPr>
          <p:cNvSpPr/>
          <p:nvPr/>
        </p:nvSpPr>
        <p:spPr>
          <a:xfrm>
            <a:off x="6172439" y="294932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Полуструктурированные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(JSON, XML)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0" name="Text 19">
            <a:extLst>
              <a:ext uri="{FF2B5EF4-FFF2-40B4-BE49-F238E27FC236}">
                <a16:creationId xmlns:a16="http://schemas.microsoft.com/office/drawing/2014/main" id="{CE294FC1-DECD-596E-D60E-047642EDE9EA}"/>
              </a:ext>
            </a:extLst>
          </p:cNvPr>
          <p:cNvSpPr/>
          <p:nvPr/>
        </p:nvSpPr>
        <p:spPr>
          <a:xfrm>
            <a:off x="6172439" y="31207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Неструктурированные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изображения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видео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тексты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)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2" name="Text 21">
            <a:extLst>
              <a:ext uri="{FF2B5EF4-FFF2-40B4-BE49-F238E27FC236}">
                <a16:creationId xmlns:a16="http://schemas.microsoft.com/office/drawing/2014/main" id="{27C93CDF-2392-3FFE-93FB-7EF6B6721FC7}"/>
              </a:ext>
            </a:extLst>
          </p:cNvPr>
          <p:cNvSpPr/>
          <p:nvPr/>
        </p:nvSpPr>
        <p:spPr>
          <a:xfrm>
            <a:off x="6172439" y="3676884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Преимущества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73" name="Text 22">
            <a:extLst>
              <a:ext uri="{FF2B5EF4-FFF2-40B4-BE49-F238E27FC236}">
                <a16:creationId xmlns:a16="http://schemas.microsoft.com/office/drawing/2014/main" id="{0AAB9973-051D-29E8-921A-4BA24406EBC1}"/>
              </a:ext>
            </a:extLst>
          </p:cNvPr>
          <p:cNvSpPr/>
          <p:nvPr/>
        </p:nvSpPr>
        <p:spPr>
          <a:xfrm>
            <a:off x="6172439" y="3906587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Гибкость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форматов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4" name="Text 23">
            <a:extLst>
              <a:ext uri="{FF2B5EF4-FFF2-40B4-BE49-F238E27FC236}">
                <a16:creationId xmlns:a16="http://schemas.microsoft.com/office/drawing/2014/main" id="{964D6B37-AD8D-D91F-A89A-F71E0C7593E1}"/>
              </a:ext>
            </a:extLst>
          </p:cNvPr>
          <p:cNvSpPr/>
          <p:nvPr/>
        </p:nvSpPr>
        <p:spPr>
          <a:xfrm>
            <a:off x="6172439" y="404946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Масштабируемость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5" name="Text 24">
            <a:extLst>
              <a:ext uri="{FF2B5EF4-FFF2-40B4-BE49-F238E27FC236}">
                <a16:creationId xmlns:a16="http://schemas.microsoft.com/office/drawing/2014/main" id="{D3DFE523-1032-A12F-3A87-D4A3D77F11FD}"/>
              </a:ext>
            </a:extLst>
          </p:cNvPr>
          <p:cNvSpPr/>
          <p:nvPr/>
        </p:nvSpPr>
        <p:spPr>
          <a:xfrm>
            <a:off x="6172439" y="4192336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Низкая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стоимость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6" name="Text 25">
            <a:extLst>
              <a:ext uri="{FF2B5EF4-FFF2-40B4-BE49-F238E27FC236}">
                <a16:creationId xmlns:a16="http://schemas.microsoft.com/office/drawing/2014/main" id="{CCD858C1-379A-C395-CE25-830DDADEB67D}"/>
              </a:ext>
            </a:extLst>
          </p:cNvPr>
          <p:cNvSpPr/>
          <p:nvPr/>
        </p:nvSpPr>
        <p:spPr>
          <a:xfrm>
            <a:off x="6172439" y="433521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Хранение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без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потерь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7" name="Text 27">
            <a:extLst>
              <a:ext uri="{FF2B5EF4-FFF2-40B4-BE49-F238E27FC236}">
                <a16:creationId xmlns:a16="http://schemas.microsoft.com/office/drawing/2014/main" id="{10E096AE-9DA3-8803-F75F-B238C18198BE}"/>
              </a:ext>
            </a:extLst>
          </p:cNvPr>
          <p:cNvSpPr/>
          <p:nvPr/>
        </p:nvSpPr>
        <p:spPr>
          <a:xfrm>
            <a:off x="8286989" y="3676884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Ограничения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78" name="Text 28">
            <a:extLst>
              <a:ext uri="{FF2B5EF4-FFF2-40B4-BE49-F238E27FC236}">
                <a16:creationId xmlns:a16="http://schemas.microsoft.com/office/drawing/2014/main" id="{B7B93169-3718-DF49-013D-BFE382EDBAC0}"/>
              </a:ext>
            </a:extLst>
          </p:cNvPr>
          <p:cNvSpPr/>
          <p:nvPr/>
        </p:nvSpPr>
        <p:spPr>
          <a:xfrm>
            <a:off x="8286989" y="3906586"/>
            <a:ext cx="20716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Нет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"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единой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версии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правды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"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79" name="Text 29">
            <a:extLst>
              <a:ext uri="{FF2B5EF4-FFF2-40B4-BE49-F238E27FC236}">
                <a16:creationId xmlns:a16="http://schemas.microsoft.com/office/drawing/2014/main" id="{5A4D5D7A-2434-6D87-9D46-A607052300CD}"/>
              </a:ext>
            </a:extLst>
          </p:cNvPr>
          <p:cNvSpPr/>
          <p:nvPr/>
        </p:nvSpPr>
        <p:spPr>
          <a:xfrm>
            <a:off x="8286989" y="404946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Сложность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доступа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0" name="Text 30">
            <a:extLst>
              <a:ext uri="{FF2B5EF4-FFF2-40B4-BE49-F238E27FC236}">
                <a16:creationId xmlns:a16="http://schemas.microsoft.com/office/drawing/2014/main" id="{F755BF1B-6B7D-821A-88DB-21848D7504EC}"/>
              </a:ext>
            </a:extLst>
          </p:cNvPr>
          <p:cNvSpPr/>
          <p:nvPr/>
        </p:nvSpPr>
        <p:spPr>
          <a:xfrm>
            <a:off x="8286989" y="4275236"/>
            <a:ext cx="2071687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Требует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инженерной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поддержки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1" name="Text 31">
            <a:extLst>
              <a:ext uri="{FF2B5EF4-FFF2-40B4-BE49-F238E27FC236}">
                <a16:creationId xmlns:a16="http://schemas.microsoft.com/office/drawing/2014/main" id="{B6A0C98B-28FD-0B12-978E-5988CC4DFE06}"/>
              </a:ext>
            </a:extLst>
          </p:cNvPr>
          <p:cNvSpPr/>
          <p:nvPr/>
        </p:nvSpPr>
        <p:spPr>
          <a:xfrm>
            <a:off x="8286989" y="433521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82" name="Text 32">
            <a:extLst>
              <a:ext uri="{FF2B5EF4-FFF2-40B4-BE49-F238E27FC236}">
                <a16:creationId xmlns:a16="http://schemas.microsoft.com/office/drawing/2014/main" id="{86FEF473-D25A-0324-604D-7D3BB2F12943}"/>
              </a:ext>
            </a:extLst>
          </p:cNvPr>
          <p:cNvSpPr/>
          <p:nvPr/>
        </p:nvSpPr>
        <p:spPr>
          <a:xfrm>
            <a:off x="6058139" y="4777021"/>
            <a:ext cx="41862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Когда использовать</a:t>
            </a:r>
            <a:endParaRPr lang="en-US" sz="1200" dirty="0">
              <a:latin typeface="HSE Sans" panose="02000000000000000000" pitchFamily="2" charset="0"/>
            </a:endParaRPr>
          </a:p>
        </p:txBody>
      </p:sp>
      <p:pic>
        <p:nvPicPr>
          <p:cNvPr id="83" name="Image 5" descr="preencoded.png">
            <a:extLst>
              <a:ext uri="{FF2B5EF4-FFF2-40B4-BE49-F238E27FC236}">
                <a16:creationId xmlns:a16="http://schemas.microsoft.com/office/drawing/2014/main" id="{E752B42A-7E65-C343-FFA6-BCFF6215A0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083667"/>
            <a:ext cx="114300" cy="114300"/>
          </a:xfrm>
          <a:prstGeom prst="rect">
            <a:avLst/>
          </a:prstGeom>
        </p:spPr>
      </p:pic>
      <p:sp>
        <p:nvSpPr>
          <p:cNvPr id="84" name="Text 33">
            <a:extLst>
              <a:ext uri="{FF2B5EF4-FFF2-40B4-BE49-F238E27FC236}">
                <a16:creationId xmlns:a16="http://schemas.microsoft.com/office/drawing/2014/main" id="{06E5F01F-F0C6-3579-337D-90FDAD3A8CE7}"/>
              </a:ext>
            </a:extLst>
          </p:cNvPr>
          <p:cNvSpPr/>
          <p:nvPr/>
        </p:nvSpPr>
        <p:spPr>
          <a:xfrm>
            <a:off x="6229589" y="5062980"/>
            <a:ext cx="3599714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Быстрый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рост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объема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5" name="Image 6" descr="preencoded.png">
            <a:extLst>
              <a:ext uri="{FF2B5EF4-FFF2-40B4-BE49-F238E27FC236}">
                <a16:creationId xmlns:a16="http://schemas.microsoft.com/office/drawing/2014/main" id="{8004F9CA-13A7-AFF8-BD5C-87D1930D1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255117"/>
            <a:ext cx="114300" cy="114300"/>
          </a:xfrm>
          <a:prstGeom prst="rect">
            <a:avLst/>
          </a:prstGeom>
        </p:spPr>
      </p:pic>
      <p:sp>
        <p:nvSpPr>
          <p:cNvPr id="86" name="Text 34">
            <a:extLst>
              <a:ext uri="{FF2B5EF4-FFF2-40B4-BE49-F238E27FC236}">
                <a16:creationId xmlns:a16="http://schemas.microsoft.com/office/drawing/2014/main" id="{9987AFED-F8C0-F90B-3319-C8034879D8AB}"/>
              </a:ext>
            </a:extLst>
          </p:cNvPr>
          <p:cNvSpPr/>
          <p:nvPr/>
        </p:nvSpPr>
        <p:spPr>
          <a:xfrm>
            <a:off x="6229589" y="5234430"/>
            <a:ext cx="3599714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Разнотипные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неструктурированные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данные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7" name="Image 7" descr="preencoded.png">
            <a:extLst>
              <a:ext uri="{FF2B5EF4-FFF2-40B4-BE49-F238E27FC236}">
                <a16:creationId xmlns:a16="http://schemas.microsoft.com/office/drawing/2014/main" id="{C89AB155-22E6-8019-5120-C13C2BD07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426567"/>
            <a:ext cx="114300" cy="114300"/>
          </a:xfrm>
          <a:prstGeom prst="rect">
            <a:avLst/>
          </a:prstGeom>
        </p:spPr>
      </p:pic>
      <p:sp>
        <p:nvSpPr>
          <p:cNvPr id="88" name="Text 35">
            <a:extLst>
              <a:ext uri="{FF2B5EF4-FFF2-40B4-BE49-F238E27FC236}">
                <a16:creationId xmlns:a16="http://schemas.microsoft.com/office/drawing/2014/main" id="{92AAB851-DDCE-97C1-CA7E-E6CDC40CCA39}"/>
              </a:ext>
            </a:extLst>
          </p:cNvPr>
          <p:cNvSpPr/>
          <p:nvPr/>
        </p:nvSpPr>
        <p:spPr>
          <a:xfrm>
            <a:off x="6229588" y="5405880"/>
            <a:ext cx="3525069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Сохранение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всех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"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цифровых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следов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"</a:t>
            </a:r>
            <a:endParaRPr lang="en-US" sz="1000" dirty="0">
              <a:latin typeface="HSE Sans" panose="02000000000000000000" pitchFamily="2" charset="0"/>
            </a:endParaRPr>
          </a:p>
        </p:txBody>
      </p:sp>
      <p:pic>
        <p:nvPicPr>
          <p:cNvPr id="89" name="Image 8" descr="preencoded.png">
            <a:extLst>
              <a:ext uri="{FF2B5EF4-FFF2-40B4-BE49-F238E27FC236}">
                <a16:creationId xmlns:a16="http://schemas.microsoft.com/office/drawing/2014/main" id="{2742C973-779D-B267-02A5-66EFFC5FB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139" y="5598017"/>
            <a:ext cx="114300" cy="114300"/>
          </a:xfrm>
          <a:prstGeom prst="rect">
            <a:avLst/>
          </a:prstGeom>
        </p:spPr>
      </p:pic>
      <p:sp>
        <p:nvSpPr>
          <p:cNvPr id="90" name="Text 36">
            <a:extLst>
              <a:ext uri="{FF2B5EF4-FFF2-40B4-BE49-F238E27FC236}">
                <a16:creationId xmlns:a16="http://schemas.microsoft.com/office/drawing/2014/main" id="{A86AF44F-9C02-C089-014F-A1C3C67BD2DC}"/>
              </a:ext>
            </a:extLst>
          </p:cNvPr>
          <p:cNvSpPr/>
          <p:nvPr/>
        </p:nvSpPr>
        <p:spPr>
          <a:xfrm>
            <a:off x="6229589" y="5577330"/>
            <a:ext cx="3823649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Сбор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данных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для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будущего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анализа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91" name="Text 38">
            <a:extLst>
              <a:ext uri="{FF2B5EF4-FFF2-40B4-BE49-F238E27FC236}">
                <a16:creationId xmlns:a16="http://schemas.microsoft.com/office/drawing/2014/main" id="{9773BADB-AA1E-86F9-859B-08F147BEB025}"/>
              </a:ext>
            </a:extLst>
          </p:cNvPr>
          <p:cNvSpPr/>
          <p:nvPr/>
        </p:nvSpPr>
        <p:spPr>
          <a:xfrm>
            <a:off x="10771943" y="6367333"/>
            <a:ext cx="65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7E42A-5304-A629-4B8B-D29864739D89}"/>
              </a:ext>
            </a:extLst>
          </p:cNvPr>
          <p:cNvSpPr txBox="1"/>
          <p:nvPr/>
        </p:nvSpPr>
        <p:spPr>
          <a:xfrm>
            <a:off x="618043" y="6198056"/>
            <a:ext cx="60983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11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E6D2CFDF-F080-5F5A-EC54-BCF31D80AF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16E2356-9179-42FE-D155-6E9892E57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1E72F6F7-1F5C-5E7A-209F-6613C86646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92FAC1EB-487B-77DB-13E9-2B9DBA0D1C6A}"/>
              </a:ext>
            </a:extLst>
          </p:cNvPr>
          <p:cNvSpPr/>
          <p:nvPr/>
        </p:nvSpPr>
        <p:spPr>
          <a:xfrm>
            <a:off x="606137" y="1161823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Data Lakehouse</a:t>
            </a:r>
            <a:endParaRPr lang="en-US" sz="2400" dirty="0">
              <a:latin typeface="HSE Sans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4D7440C-FA97-2672-1404-78E533A290EE}"/>
              </a:ext>
            </a:extLst>
          </p:cNvPr>
          <p:cNvGrpSpPr/>
          <p:nvPr/>
        </p:nvGrpSpPr>
        <p:grpSpPr>
          <a:xfrm>
            <a:off x="606137" y="1874456"/>
            <a:ext cx="4923126" cy="2356259"/>
            <a:chOff x="606137" y="1739931"/>
            <a:chExt cx="4923126" cy="2356259"/>
          </a:xfrm>
        </p:grpSpPr>
        <p:sp>
          <p:nvSpPr>
            <p:cNvPr id="46" name="Text 2">
              <a:extLst>
                <a:ext uri="{FF2B5EF4-FFF2-40B4-BE49-F238E27FC236}">
                  <a16:creationId xmlns:a16="http://schemas.microsoft.com/office/drawing/2014/main" id="{C6344C80-8C86-3D53-369F-6FDC9BE90E19}"/>
                </a:ext>
              </a:extLst>
            </p:cNvPr>
            <p:cNvSpPr/>
            <p:nvPr/>
          </p:nvSpPr>
          <p:spPr>
            <a:xfrm>
              <a:off x="606137" y="1739931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Что</a:t>
              </a: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это</a:t>
              </a: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2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такое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47" name="Text 3">
              <a:extLst>
                <a:ext uri="{FF2B5EF4-FFF2-40B4-BE49-F238E27FC236}">
                  <a16:creationId xmlns:a16="http://schemas.microsoft.com/office/drawing/2014/main" id="{203B519A-66F9-C536-65A6-A11F65E4235F}"/>
                </a:ext>
              </a:extLst>
            </p:cNvPr>
            <p:cNvSpPr/>
            <p:nvPr/>
          </p:nvSpPr>
          <p:spPr>
            <a:xfrm>
              <a:off x="606137" y="2107000"/>
              <a:ext cx="4186238" cy="3077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Гибридная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архитектура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,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объединяющая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лучшие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качества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Data Warehouse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Data Lake: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48" name="Image 1">
              <a:extLst>
                <a:ext uri="{FF2B5EF4-FFF2-40B4-BE49-F238E27FC236}">
                  <a16:creationId xmlns:a16="http://schemas.microsoft.com/office/drawing/2014/main" id="{D4EF2C1B-A824-8DEB-12E3-1DDF3B11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6137" y="2617527"/>
              <a:ext cx="125016" cy="115399"/>
            </a:xfrm>
            <a:prstGeom prst="rect">
              <a:avLst/>
            </a:prstGeom>
          </p:spPr>
        </p:pic>
        <p:sp>
          <p:nvSpPr>
            <p:cNvPr id="49" name="Text 4">
              <a:extLst>
                <a:ext uri="{FF2B5EF4-FFF2-40B4-BE49-F238E27FC236}">
                  <a16:creationId xmlns:a16="http://schemas.microsoft.com/office/drawing/2014/main" id="{3B16F181-A490-D52B-5817-4E90CBBE6223}"/>
                </a:ext>
              </a:extLst>
            </p:cNvPr>
            <p:cNvSpPr/>
            <p:nvPr/>
          </p:nvSpPr>
          <p:spPr>
            <a:xfrm>
              <a:off x="825472" y="2597389"/>
              <a:ext cx="179096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Гибкость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Data Lake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0" name="Text 5">
              <a:extLst>
                <a:ext uri="{FF2B5EF4-FFF2-40B4-BE49-F238E27FC236}">
                  <a16:creationId xmlns:a16="http://schemas.microsoft.com/office/drawing/2014/main" id="{CC0E441D-80A4-A788-669C-E45C2A9886C6}"/>
                </a:ext>
              </a:extLst>
            </p:cNvPr>
            <p:cNvSpPr/>
            <p:nvPr/>
          </p:nvSpPr>
          <p:spPr>
            <a:xfrm>
              <a:off x="2219152" y="2577613"/>
              <a:ext cx="217528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хранение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любых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типов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1" name="Image 2">
              <a:extLst>
                <a:ext uri="{FF2B5EF4-FFF2-40B4-BE49-F238E27FC236}">
                  <a16:creationId xmlns:a16="http://schemas.microsoft.com/office/drawing/2014/main" id="{94B46FEC-C85B-89A3-D769-C5BFB811C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35902" y="2889539"/>
              <a:ext cx="119062" cy="142875"/>
            </a:xfrm>
            <a:prstGeom prst="rect">
              <a:avLst/>
            </a:prstGeom>
          </p:spPr>
        </p:pic>
        <p:sp>
          <p:nvSpPr>
            <p:cNvPr id="52" name="Text 6">
              <a:extLst>
                <a:ext uri="{FF2B5EF4-FFF2-40B4-BE49-F238E27FC236}">
                  <a16:creationId xmlns:a16="http://schemas.microsoft.com/office/drawing/2014/main" id="{895E3819-B8C6-7705-539E-82095E7B1F8C}"/>
                </a:ext>
              </a:extLst>
            </p:cNvPr>
            <p:cNvSpPr/>
            <p:nvPr/>
          </p:nvSpPr>
          <p:spPr>
            <a:xfrm>
              <a:off x="879051" y="2883139"/>
              <a:ext cx="1205005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Структура</a:t>
              </a: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DWH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3" name="Text 7">
              <a:extLst>
                <a:ext uri="{FF2B5EF4-FFF2-40B4-BE49-F238E27FC236}">
                  <a16:creationId xmlns:a16="http://schemas.microsoft.com/office/drawing/2014/main" id="{07349804-2E1E-80B9-921D-0EC1AED44D14}"/>
                </a:ext>
              </a:extLst>
            </p:cNvPr>
            <p:cNvSpPr/>
            <p:nvPr/>
          </p:nvSpPr>
          <p:spPr>
            <a:xfrm>
              <a:off x="2061923" y="2877651"/>
              <a:ext cx="346734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метаданные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,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схемы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, ACID-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транзакции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4" name="Image 3">
              <a:extLst>
                <a:ext uri="{FF2B5EF4-FFF2-40B4-BE49-F238E27FC236}">
                  <a16:creationId xmlns:a16="http://schemas.microsoft.com/office/drawing/2014/main" id="{190691D5-BAE6-2B0C-00D9-0A03DB490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23996" y="3175289"/>
              <a:ext cx="107156" cy="142875"/>
            </a:xfrm>
            <a:prstGeom prst="rect">
              <a:avLst/>
            </a:prstGeom>
          </p:spPr>
        </p:pic>
        <p:sp>
          <p:nvSpPr>
            <p:cNvPr id="55" name="Text 8">
              <a:extLst>
                <a:ext uri="{FF2B5EF4-FFF2-40B4-BE49-F238E27FC236}">
                  <a16:creationId xmlns:a16="http://schemas.microsoft.com/office/drawing/2014/main" id="{C2C6A4FB-2D4C-6DF0-505F-CDA5AE373C16}"/>
                </a:ext>
              </a:extLst>
            </p:cNvPr>
            <p:cNvSpPr/>
            <p:nvPr/>
          </p:nvSpPr>
          <p:spPr>
            <a:xfrm>
              <a:off x="843332" y="3168889"/>
              <a:ext cx="177310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Производительность</a:t>
              </a:r>
              <a:endParaRPr lang="en-US" sz="10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endParaRPr>
            </a:p>
          </p:txBody>
        </p:sp>
        <p:sp>
          <p:nvSpPr>
            <p:cNvPr id="56" name="Text 9">
              <a:extLst>
                <a:ext uri="{FF2B5EF4-FFF2-40B4-BE49-F238E27FC236}">
                  <a16:creationId xmlns:a16="http://schemas.microsoft.com/office/drawing/2014/main" id="{494E18E9-D12E-A1BF-034E-E73F21944549}"/>
                </a:ext>
              </a:extLst>
            </p:cNvPr>
            <p:cNvSpPr/>
            <p:nvPr/>
          </p:nvSpPr>
          <p:spPr>
            <a:xfrm>
              <a:off x="2461840" y="3167997"/>
              <a:ext cx="299181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оптимизация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для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аналитики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7" name="Image 4">
              <a:extLst>
                <a:ext uri="{FF2B5EF4-FFF2-40B4-BE49-F238E27FC236}">
                  <a16:creationId xmlns:a16="http://schemas.microsoft.com/office/drawing/2014/main" id="{57C7BFF3-926C-4123-5222-03BCF123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35903" y="3486638"/>
              <a:ext cx="83343" cy="91677"/>
            </a:xfrm>
            <a:prstGeom prst="rect">
              <a:avLst/>
            </a:prstGeom>
          </p:spPr>
        </p:pic>
        <p:sp>
          <p:nvSpPr>
            <p:cNvPr id="58" name="Text 10">
              <a:extLst>
                <a:ext uri="{FF2B5EF4-FFF2-40B4-BE49-F238E27FC236}">
                  <a16:creationId xmlns:a16="http://schemas.microsoft.com/office/drawing/2014/main" id="{05EB9608-DDC2-9074-FEE6-AC2AA23209A7}"/>
                </a:ext>
              </a:extLst>
            </p:cNvPr>
            <p:cNvSpPr/>
            <p:nvPr/>
          </p:nvSpPr>
          <p:spPr>
            <a:xfrm>
              <a:off x="843332" y="3454639"/>
              <a:ext cx="804707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r>
                <a:rPr lang="en-US" sz="1000" b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Версионность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9" name="Text 11">
              <a:extLst>
                <a:ext uri="{FF2B5EF4-FFF2-40B4-BE49-F238E27FC236}">
                  <a16:creationId xmlns:a16="http://schemas.microsoft.com/office/drawing/2014/main" id="{C342A540-3D5D-CC8E-F1F0-427C028552BE}"/>
                </a:ext>
              </a:extLst>
            </p:cNvPr>
            <p:cNvSpPr/>
            <p:nvPr/>
          </p:nvSpPr>
          <p:spPr>
            <a:xfrm>
              <a:off x="2012079" y="3458259"/>
              <a:ext cx="248213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-   </a:t>
              </a:r>
              <a:r>
                <a:rPr lang="ru-RU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тслеживание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изменений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1" name="Text 13">
              <a:extLst>
                <a:ext uri="{FF2B5EF4-FFF2-40B4-BE49-F238E27FC236}">
                  <a16:creationId xmlns:a16="http://schemas.microsoft.com/office/drawing/2014/main" id="{C009FB0F-F8E7-91D6-4D02-B1E8F83FEA10}"/>
                </a:ext>
              </a:extLst>
            </p:cNvPr>
            <p:cNvSpPr/>
            <p:nvPr/>
          </p:nvSpPr>
          <p:spPr>
            <a:xfrm>
              <a:off x="720437" y="3940313"/>
              <a:ext cx="3957638" cy="1558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«Lakehouse —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это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попытка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получить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лучшее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из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обоих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i="1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миров</a:t>
              </a: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»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</p:grpSp>
      <p:sp>
        <p:nvSpPr>
          <p:cNvPr id="19" name="Text 14">
            <a:extLst>
              <a:ext uri="{FF2B5EF4-FFF2-40B4-BE49-F238E27FC236}">
                <a16:creationId xmlns:a16="http://schemas.microsoft.com/office/drawing/2014/main" id="{6D83DEDB-A10E-3A5A-A6C7-3A80CDFBEA42}"/>
              </a:ext>
            </a:extLst>
          </p:cNvPr>
          <p:cNvSpPr/>
          <p:nvPr/>
        </p:nvSpPr>
        <p:spPr>
          <a:xfrm>
            <a:off x="6058139" y="1876659"/>
            <a:ext cx="41862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Аналогия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20" name="Text 16">
            <a:extLst>
              <a:ext uri="{FF2B5EF4-FFF2-40B4-BE49-F238E27FC236}">
                <a16:creationId xmlns:a16="http://schemas.microsoft.com/office/drawing/2014/main" id="{7B02BCCE-D591-EF04-EDD8-7C7C9B71654D}"/>
              </a:ext>
            </a:extLst>
          </p:cNvPr>
          <p:cNvSpPr/>
          <p:nvPr/>
        </p:nvSpPr>
        <p:spPr>
          <a:xfrm>
            <a:off x="6172438" y="2434973"/>
            <a:ext cx="462256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Представьте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современный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загородный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дом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(Lakehouse):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1" name="Text 17">
            <a:extLst>
              <a:ext uri="{FF2B5EF4-FFF2-40B4-BE49-F238E27FC236}">
                <a16:creationId xmlns:a16="http://schemas.microsoft.com/office/drawing/2014/main" id="{08E930C0-6287-089E-5052-4861414A1BE0}"/>
              </a:ext>
            </a:extLst>
          </p:cNvPr>
          <p:cNvSpPr/>
          <p:nvPr/>
        </p:nvSpPr>
        <p:spPr>
          <a:xfrm>
            <a:off x="6172439" y="27778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Просторный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вместительный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как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склад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(Data Lake)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2" name="Text 18">
            <a:extLst>
              <a:ext uri="{FF2B5EF4-FFF2-40B4-BE49-F238E27FC236}">
                <a16:creationId xmlns:a16="http://schemas.microsoft.com/office/drawing/2014/main" id="{82CBA2BA-9E7F-592F-C365-76A6098F7101}"/>
              </a:ext>
            </a:extLst>
          </p:cNvPr>
          <p:cNvSpPr/>
          <p:nvPr/>
        </p:nvSpPr>
        <p:spPr>
          <a:xfrm>
            <a:off x="6172439" y="294932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четкой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планировкой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организацией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(Data Warehouse)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3" name="Text 19">
            <a:extLst>
              <a:ext uri="{FF2B5EF4-FFF2-40B4-BE49-F238E27FC236}">
                <a16:creationId xmlns:a16="http://schemas.microsoft.com/office/drawing/2014/main" id="{A3D16BB4-B7F6-2ACC-D0F1-82EC8893438C}"/>
              </a:ext>
            </a:extLst>
          </p:cNvPr>
          <p:cNvSpPr/>
          <p:nvPr/>
        </p:nvSpPr>
        <p:spPr>
          <a:xfrm>
            <a:off x="6172439" y="3120773"/>
            <a:ext cx="39576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•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Можно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хранить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что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угодно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,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этом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легко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найти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нужное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5" name="Text 21">
            <a:extLst>
              <a:ext uri="{FF2B5EF4-FFF2-40B4-BE49-F238E27FC236}">
                <a16:creationId xmlns:a16="http://schemas.microsoft.com/office/drawing/2014/main" id="{0C6D6314-7D96-EA73-4F44-22F062B1B6A6}"/>
              </a:ext>
            </a:extLst>
          </p:cNvPr>
          <p:cNvSpPr/>
          <p:nvPr/>
        </p:nvSpPr>
        <p:spPr>
          <a:xfrm>
            <a:off x="6172439" y="3676884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Преимущества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26" name="Text 22">
            <a:extLst>
              <a:ext uri="{FF2B5EF4-FFF2-40B4-BE49-F238E27FC236}">
                <a16:creationId xmlns:a16="http://schemas.microsoft.com/office/drawing/2014/main" id="{86550EB4-C01C-BE16-05FA-DF53F7111A42}"/>
              </a:ext>
            </a:extLst>
          </p:cNvPr>
          <p:cNvSpPr/>
          <p:nvPr/>
        </p:nvSpPr>
        <p:spPr>
          <a:xfrm>
            <a:off x="6172439" y="3906587"/>
            <a:ext cx="2586492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Единая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платформа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для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всех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данных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7" name="Text 23">
            <a:extLst>
              <a:ext uri="{FF2B5EF4-FFF2-40B4-BE49-F238E27FC236}">
                <a16:creationId xmlns:a16="http://schemas.microsoft.com/office/drawing/2014/main" id="{E8C5A4FB-9EE6-4600-203A-26D9E15CC713}"/>
              </a:ext>
            </a:extLst>
          </p:cNvPr>
          <p:cNvSpPr/>
          <p:nvPr/>
        </p:nvSpPr>
        <p:spPr>
          <a:xfrm>
            <a:off x="6172439" y="404946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Снижение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дублирования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8" name="Text 24">
            <a:extLst>
              <a:ext uri="{FF2B5EF4-FFF2-40B4-BE49-F238E27FC236}">
                <a16:creationId xmlns:a16="http://schemas.microsoft.com/office/drawing/2014/main" id="{A4F91B79-FC89-5A3D-7A8A-F9D2E24AC475}"/>
              </a:ext>
            </a:extLst>
          </p:cNvPr>
          <p:cNvSpPr/>
          <p:nvPr/>
        </p:nvSpPr>
        <p:spPr>
          <a:xfrm>
            <a:off x="6172438" y="4192336"/>
            <a:ext cx="215755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Упрощение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инфраструктуры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29" name="Text 25">
            <a:extLst>
              <a:ext uri="{FF2B5EF4-FFF2-40B4-BE49-F238E27FC236}">
                <a16:creationId xmlns:a16="http://schemas.microsoft.com/office/drawing/2014/main" id="{4C31C778-2856-1C5C-7845-1BBBCC551ACE}"/>
              </a:ext>
            </a:extLst>
          </p:cNvPr>
          <p:cNvSpPr/>
          <p:nvPr/>
        </p:nvSpPr>
        <p:spPr>
          <a:xfrm>
            <a:off x="6172439" y="4335211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✓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Поддержка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ML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BI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F604FD88-BB60-D9B6-68F5-FB2FC25CACF7}"/>
              </a:ext>
            </a:extLst>
          </p:cNvPr>
          <p:cNvSpPr/>
          <p:nvPr/>
        </p:nvSpPr>
        <p:spPr>
          <a:xfrm>
            <a:off x="8916096" y="3679851"/>
            <a:ext cx="184308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Ограничения</a:t>
            </a:r>
            <a:endParaRPr lang="en-US" sz="1200" dirty="0">
              <a:latin typeface="HSE Sans" panose="02000000000000000000" pitchFamily="2" charset="0"/>
            </a:endParaRPr>
          </a:p>
        </p:txBody>
      </p:sp>
      <p:sp>
        <p:nvSpPr>
          <p:cNvPr id="31" name="Text 28">
            <a:extLst>
              <a:ext uri="{FF2B5EF4-FFF2-40B4-BE49-F238E27FC236}">
                <a16:creationId xmlns:a16="http://schemas.microsoft.com/office/drawing/2014/main" id="{7750199F-49F6-D06D-9FF2-879EAD5BBF6B}"/>
              </a:ext>
            </a:extLst>
          </p:cNvPr>
          <p:cNvSpPr/>
          <p:nvPr/>
        </p:nvSpPr>
        <p:spPr>
          <a:xfrm>
            <a:off x="8916096" y="3909553"/>
            <a:ext cx="2334682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Относительно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новая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концепция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32" name="Text 29">
            <a:extLst>
              <a:ext uri="{FF2B5EF4-FFF2-40B4-BE49-F238E27FC236}">
                <a16:creationId xmlns:a16="http://schemas.microsoft.com/office/drawing/2014/main" id="{2B139327-0D2D-6B06-6752-62EF0D800134}"/>
              </a:ext>
            </a:extLst>
          </p:cNvPr>
          <p:cNvSpPr/>
          <p:nvPr/>
        </p:nvSpPr>
        <p:spPr>
          <a:xfrm>
            <a:off x="8916096" y="4052428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Сложность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миграции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33" name="Text 30">
            <a:extLst>
              <a:ext uri="{FF2B5EF4-FFF2-40B4-BE49-F238E27FC236}">
                <a16:creationId xmlns:a16="http://schemas.microsoft.com/office/drawing/2014/main" id="{D0DBCA7F-7987-529F-25D3-F7535DB7EAC8}"/>
              </a:ext>
            </a:extLst>
          </p:cNvPr>
          <p:cNvSpPr/>
          <p:nvPr/>
        </p:nvSpPr>
        <p:spPr>
          <a:xfrm>
            <a:off x="8916096" y="4209859"/>
            <a:ext cx="2071687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✗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Требует</a:t>
            </a:r>
            <a:r>
              <a:rPr lang="en-US" sz="10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1000" dirty="0" err="1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специалистов</a:t>
            </a: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34" name="Text 31">
            <a:extLst>
              <a:ext uri="{FF2B5EF4-FFF2-40B4-BE49-F238E27FC236}">
                <a16:creationId xmlns:a16="http://schemas.microsoft.com/office/drawing/2014/main" id="{5B8CC535-DCC3-E04F-2287-27B799C10132}"/>
              </a:ext>
            </a:extLst>
          </p:cNvPr>
          <p:cNvSpPr/>
          <p:nvPr/>
        </p:nvSpPr>
        <p:spPr>
          <a:xfrm>
            <a:off x="8916096" y="4338178"/>
            <a:ext cx="184308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endParaRPr lang="en-US" sz="1000" dirty="0">
              <a:latin typeface="HSE Sans" panose="02000000000000000000" pitchFamily="2" charset="0"/>
            </a:endParaRPr>
          </a:p>
        </p:txBody>
      </p:sp>
      <p:sp>
        <p:nvSpPr>
          <p:cNvPr id="44" name="Text 38">
            <a:extLst>
              <a:ext uri="{FF2B5EF4-FFF2-40B4-BE49-F238E27FC236}">
                <a16:creationId xmlns:a16="http://schemas.microsoft.com/office/drawing/2014/main" id="{6E98CFB5-C667-7B82-CFD5-17DC6C8AEBFD}"/>
              </a:ext>
            </a:extLst>
          </p:cNvPr>
          <p:cNvSpPr/>
          <p:nvPr/>
        </p:nvSpPr>
        <p:spPr>
          <a:xfrm>
            <a:off x="10771943" y="6367333"/>
            <a:ext cx="65" cy="153888"/>
          </a:xfrm>
          <a:prstGeom prst="rect">
            <a:avLst/>
          </a:prstGeom>
          <a:noFill/>
          <a:ln/>
        </p:spPr>
        <p:txBody>
          <a:bodyPr wrap="none" lIns="0" tIns="0" rIns="0" bIns="0" rtlCol="0" anchor="ctr">
            <a:spAutoFit/>
          </a:bodyPr>
          <a:lstStyle/>
          <a:p>
            <a:endParaRPr lang="en-US" sz="1000" dirty="0">
              <a:latin typeface="HSE Sans" panose="02000000000000000000" pitchFamily="2" charset="0"/>
            </a:endParaRP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0604F510-1998-65EB-FC28-421095D99325}"/>
              </a:ext>
            </a:extLst>
          </p:cNvPr>
          <p:cNvGrpSpPr/>
          <p:nvPr/>
        </p:nvGrpSpPr>
        <p:grpSpPr>
          <a:xfrm>
            <a:off x="6172438" y="4907852"/>
            <a:ext cx="4229100" cy="1462832"/>
            <a:chOff x="4686300" y="3794968"/>
            <a:chExt cx="4229100" cy="1462832"/>
          </a:xfrm>
        </p:grpSpPr>
        <p:sp>
          <p:nvSpPr>
            <p:cNvPr id="67" name="Text 32">
              <a:extLst>
                <a:ext uri="{FF2B5EF4-FFF2-40B4-BE49-F238E27FC236}">
                  <a16:creationId xmlns:a16="http://schemas.microsoft.com/office/drawing/2014/main" id="{0660B12D-119C-E393-E946-A29107285557}"/>
                </a:ext>
              </a:extLst>
            </p:cNvPr>
            <p:cNvSpPr/>
            <p:nvPr/>
          </p:nvSpPr>
          <p:spPr>
            <a:xfrm>
              <a:off x="4686300" y="3794968"/>
              <a:ext cx="41862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Примеры платформ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8" name="Shape 33">
              <a:extLst>
                <a:ext uri="{FF2B5EF4-FFF2-40B4-BE49-F238E27FC236}">
                  <a16:creationId xmlns:a16="http://schemas.microsoft.com/office/drawing/2014/main" id="{CA2032C2-A576-BD15-BFF3-3CDCF887F406}"/>
                </a:ext>
              </a:extLst>
            </p:cNvPr>
            <p:cNvSpPr/>
            <p:nvPr/>
          </p:nvSpPr>
          <p:spPr>
            <a:xfrm>
              <a:off x="4686300" y="4057650"/>
              <a:ext cx="2000250" cy="5429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9" name="Text 34">
              <a:extLst>
                <a:ext uri="{FF2B5EF4-FFF2-40B4-BE49-F238E27FC236}">
                  <a16:creationId xmlns:a16="http://schemas.microsoft.com/office/drawing/2014/main" id="{512273C0-D865-8429-52CC-9DB59CD419FB}"/>
                </a:ext>
              </a:extLst>
            </p:cNvPr>
            <p:cNvSpPr/>
            <p:nvPr/>
          </p:nvSpPr>
          <p:spPr>
            <a:xfrm>
              <a:off x="4800600" y="418073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Databricks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0" name="Text 35">
              <a:extLst>
                <a:ext uri="{FF2B5EF4-FFF2-40B4-BE49-F238E27FC236}">
                  <a16:creationId xmlns:a16="http://schemas.microsoft.com/office/drawing/2014/main" id="{33347BC4-6677-2BA7-0A2C-5D62B7148B1E}"/>
                </a:ext>
              </a:extLst>
            </p:cNvPr>
            <p:cNvSpPr/>
            <p:nvPr/>
          </p:nvSpPr>
          <p:spPr>
            <a:xfrm>
              <a:off x="4800600" y="4337894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Создатели концепции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1" name="Shape 36">
              <a:extLst>
                <a:ext uri="{FF2B5EF4-FFF2-40B4-BE49-F238E27FC236}">
                  <a16:creationId xmlns:a16="http://schemas.microsoft.com/office/drawing/2014/main" id="{3E72C389-5162-E44B-F261-01F8AFF4CB25}"/>
                </a:ext>
              </a:extLst>
            </p:cNvPr>
            <p:cNvSpPr/>
            <p:nvPr/>
          </p:nvSpPr>
          <p:spPr>
            <a:xfrm>
              <a:off x="6800850" y="4057650"/>
              <a:ext cx="2114550" cy="5429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2" name="Text 37">
              <a:extLst>
                <a:ext uri="{FF2B5EF4-FFF2-40B4-BE49-F238E27FC236}">
                  <a16:creationId xmlns:a16="http://schemas.microsoft.com/office/drawing/2014/main" id="{7DF1831A-F0C0-8EAF-FAED-AADD3B5D7030}"/>
                </a:ext>
              </a:extLst>
            </p:cNvPr>
            <p:cNvSpPr/>
            <p:nvPr/>
          </p:nvSpPr>
          <p:spPr>
            <a:xfrm>
              <a:off x="6915150" y="418073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Delta Lake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3" name="Text 38">
              <a:extLst>
                <a:ext uri="{FF2B5EF4-FFF2-40B4-BE49-F238E27FC236}">
                  <a16:creationId xmlns:a16="http://schemas.microsoft.com/office/drawing/2014/main" id="{CAE63B77-EC95-C4D3-C0AE-E8780F2D39A3}"/>
                </a:ext>
              </a:extLst>
            </p:cNvPr>
            <p:cNvSpPr/>
            <p:nvPr/>
          </p:nvSpPr>
          <p:spPr>
            <a:xfrm>
              <a:off x="6915150" y="4337894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Открытый формат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4" name="Shape 39">
              <a:extLst>
                <a:ext uri="{FF2B5EF4-FFF2-40B4-BE49-F238E27FC236}">
                  <a16:creationId xmlns:a16="http://schemas.microsoft.com/office/drawing/2014/main" id="{F71C5D2E-48DE-7F99-317B-6062AF2E7823}"/>
                </a:ext>
              </a:extLst>
            </p:cNvPr>
            <p:cNvSpPr/>
            <p:nvPr/>
          </p:nvSpPr>
          <p:spPr>
            <a:xfrm>
              <a:off x="4686300" y="4714875"/>
              <a:ext cx="2000250" cy="5429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Text 40">
              <a:extLst>
                <a:ext uri="{FF2B5EF4-FFF2-40B4-BE49-F238E27FC236}">
                  <a16:creationId xmlns:a16="http://schemas.microsoft.com/office/drawing/2014/main" id="{79CF096D-4F0B-BE6E-BA02-1204E0FF6B1D}"/>
                </a:ext>
              </a:extLst>
            </p:cNvPr>
            <p:cNvSpPr/>
            <p:nvPr/>
          </p:nvSpPr>
          <p:spPr>
            <a:xfrm>
              <a:off x="4800600" y="4837956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Apache Iceberg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6" name="Text 41">
              <a:extLst>
                <a:ext uri="{FF2B5EF4-FFF2-40B4-BE49-F238E27FC236}">
                  <a16:creationId xmlns:a16="http://schemas.microsoft.com/office/drawing/2014/main" id="{AB9CEFE5-414C-68E6-8FDA-A65A85A01D44}"/>
                </a:ext>
              </a:extLst>
            </p:cNvPr>
            <p:cNvSpPr/>
            <p:nvPr/>
          </p:nvSpPr>
          <p:spPr>
            <a:xfrm>
              <a:off x="4800600" y="4995119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Табличный формат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7" name="Shape 42">
              <a:extLst>
                <a:ext uri="{FF2B5EF4-FFF2-40B4-BE49-F238E27FC236}">
                  <a16:creationId xmlns:a16="http://schemas.microsoft.com/office/drawing/2014/main" id="{0312A479-BD32-57B1-FF2A-CE98BDFDCC94}"/>
                </a:ext>
              </a:extLst>
            </p:cNvPr>
            <p:cNvSpPr/>
            <p:nvPr/>
          </p:nvSpPr>
          <p:spPr>
            <a:xfrm>
              <a:off x="6800850" y="4714875"/>
              <a:ext cx="2114550" cy="54292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8" name="Text 43">
              <a:extLst>
                <a:ext uri="{FF2B5EF4-FFF2-40B4-BE49-F238E27FC236}">
                  <a16:creationId xmlns:a16="http://schemas.microsoft.com/office/drawing/2014/main" id="{C85B5C3C-9291-0775-53EA-6215521D920E}"/>
                </a:ext>
              </a:extLst>
            </p:cNvPr>
            <p:cNvSpPr/>
            <p:nvPr/>
          </p:nvSpPr>
          <p:spPr>
            <a:xfrm>
              <a:off x="6915150" y="4837956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Apache Hudi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9" name="Text 44">
              <a:extLst>
                <a:ext uri="{FF2B5EF4-FFF2-40B4-BE49-F238E27FC236}">
                  <a16:creationId xmlns:a16="http://schemas.microsoft.com/office/drawing/2014/main" id="{9B8794DB-2067-9C3E-7BE1-8C8BDAED2A4A}"/>
                </a:ext>
              </a:extLst>
            </p:cNvPr>
            <p:cNvSpPr/>
            <p:nvPr/>
          </p:nvSpPr>
          <p:spPr>
            <a:xfrm>
              <a:off x="6915150" y="4995118"/>
              <a:ext cx="200025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Инкрементальные обновления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015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86F7981-A866-4E4F-9C65-238C1CF1BA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B0430D-2AAB-034E-ACD0-CF459E67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FAF764-99F8-D24D-8800-048869E594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6A33B12-DD59-59F4-E361-7F0D5B13E37F}"/>
              </a:ext>
            </a:extLst>
          </p:cNvPr>
          <p:cNvGrpSpPr/>
          <p:nvPr/>
        </p:nvGrpSpPr>
        <p:grpSpPr>
          <a:xfrm>
            <a:off x="606137" y="1161823"/>
            <a:ext cx="10763726" cy="5359398"/>
            <a:chOff x="606137" y="1161823"/>
            <a:chExt cx="10763726" cy="5359398"/>
          </a:xfrm>
        </p:grpSpPr>
        <p:sp>
          <p:nvSpPr>
            <p:cNvPr id="11" name="Text 1">
              <a:extLst>
                <a:ext uri="{FF2B5EF4-FFF2-40B4-BE49-F238E27FC236}">
                  <a16:creationId xmlns:a16="http://schemas.microsoft.com/office/drawing/2014/main" id="{2084840B-066D-F860-FEAC-C34FCA6E5A65}"/>
                </a:ext>
              </a:extLst>
            </p:cNvPr>
            <p:cNvSpPr/>
            <p:nvPr/>
          </p:nvSpPr>
          <p:spPr>
            <a:xfrm>
              <a:off x="606137" y="1161823"/>
              <a:ext cx="8529638" cy="3693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24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Mesh</a:t>
              </a:r>
              <a:endParaRPr lang="en-US" sz="2400" dirty="0">
                <a:latin typeface="HSE Sans" panose="02000000000000000000" pitchFamily="2" charset="0"/>
              </a:endParaRP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6AAB85C9-8EB0-A506-6792-2A83C26269C4}"/>
                </a:ext>
              </a:extLst>
            </p:cNvPr>
            <p:cNvGrpSpPr/>
            <p:nvPr/>
          </p:nvGrpSpPr>
          <p:grpSpPr>
            <a:xfrm>
              <a:off x="606137" y="1874456"/>
              <a:ext cx="4678549" cy="2356259"/>
              <a:chOff x="606137" y="1739931"/>
              <a:chExt cx="4678549" cy="2356259"/>
            </a:xfrm>
          </p:grpSpPr>
          <p:sp>
            <p:nvSpPr>
              <p:cNvPr id="40" name="Text 2">
                <a:extLst>
                  <a:ext uri="{FF2B5EF4-FFF2-40B4-BE49-F238E27FC236}">
                    <a16:creationId xmlns:a16="http://schemas.microsoft.com/office/drawing/2014/main" id="{A50DACF2-58D5-219F-4822-CA34EF750CA4}"/>
                  </a:ext>
                </a:extLst>
              </p:cNvPr>
              <p:cNvSpPr/>
              <p:nvPr/>
            </p:nvSpPr>
            <p:spPr>
              <a:xfrm>
                <a:off x="606137" y="1739931"/>
                <a:ext cx="4186238" cy="18466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indent="0">
                  <a:buNone/>
                </a:pPr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Что</a:t>
                </a: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это</a:t>
                </a: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такое</a:t>
                </a:r>
                <a:endParaRPr lang="en-US" sz="12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1" name="Text 3">
                <a:extLst>
                  <a:ext uri="{FF2B5EF4-FFF2-40B4-BE49-F238E27FC236}">
                    <a16:creationId xmlns:a16="http://schemas.microsoft.com/office/drawing/2014/main" id="{AE074DD2-E059-653C-ED2B-275D9DC6BEA2}"/>
                  </a:ext>
                </a:extLst>
              </p:cNvPr>
              <p:cNvSpPr/>
              <p:nvPr/>
            </p:nvSpPr>
            <p:spPr>
              <a:xfrm>
                <a:off x="606137" y="2107000"/>
                <a:ext cx="4186238" cy="3077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Децентрализованный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подход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управлению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данными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основанный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на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доменной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организации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: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42" name="Image 1">
                <a:extLst>
                  <a:ext uri="{FF2B5EF4-FFF2-40B4-BE49-F238E27FC236}">
                    <a16:creationId xmlns:a16="http://schemas.microsoft.com/office/drawing/2014/main" id="{F5526AF9-D027-801A-B862-E6CC76FF9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06137" y="2622335"/>
                <a:ext cx="125016" cy="105782"/>
              </a:xfrm>
              <a:prstGeom prst="rect">
                <a:avLst/>
              </a:prstGeom>
            </p:spPr>
          </p:pic>
          <p:sp>
            <p:nvSpPr>
              <p:cNvPr id="43" name="Text 4">
                <a:extLst>
                  <a:ext uri="{FF2B5EF4-FFF2-40B4-BE49-F238E27FC236}">
                    <a16:creationId xmlns:a16="http://schemas.microsoft.com/office/drawing/2014/main" id="{78E45DD5-72DE-EB1C-7F2E-8CB2472C563D}"/>
                  </a:ext>
                </a:extLst>
              </p:cNvPr>
              <p:cNvSpPr/>
              <p:nvPr/>
            </p:nvSpPr>
            <p:spPr>
              <a:xfrm>
                <a:off x="825472" y="2597389"/>
                <a:ext cx="58676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Домены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4" name="Text 5">
                <a:extLst>
                  <a:ext uri="{FF2B5EF4-FFF2-40B4-BE49-F238E27FC236}">
                    <a16:creationId xmlns:a16="http://schemas.microsoft.com/office/drawing/2014/main" id="{4718F8D5-1FD7-BCE2-7490-1EEBB1DF27FA}"/>
                  </a:ext>
                </a:extLst>
              </p:cNvPr>
              <p:cNvSpPr/>
              <p:nvPr/>
            </p:nvSpPr>
            <p:spPr>
              <a:xfrm>
                <a:off x="1506559" y="2597389"/>
                <a:ext cx="3343479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  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принадлежат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бизнес-подразделениям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45" name="Image 2">
                <a:extLst>
                  <a:ext uri="{FF2B5EF4-FFF2-40B4-BE49-F238E27FC236}">
                    <a16:creationId xmlns:a16="http://schemas.microsoft.com/office/drawing/2014/main" id="{98687758-D8C6-BA9A-4D17-24C148681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623996" y="2899744"/>
                <a:ext cx="142875" cy="122464"/>
              </a:xfrm>
              <a:prstGeom prst="rect">
                <a:avLst/>
              </a:prstGeom>
            </p:spPr>
          </p:pic>
          <p:sp>
            <p:nvSpPr>
              <p:cNvPr id="46" name="Text 6">
                <a:extLst>
                  <a:ext uri="{FF2B5EF4-FFF2-40B4-BE49-F238E27FC236}">
                    <a16:creationId xmlns:a16="http://schemas.microsoft.com/office/drawing/2014/main" id="{D2C49FC9-7A42-68B5-61A8-4624A1086EA0}"/>
                  </a:ext>
                </a:extLst>
              </p:cNvPr>
              <p:cNvSpPr/>
              <p:nvPr/>
            </p:nvSpPr>
            <p:spPr>
              <a:xfrm>
                <a:off x="879051" y="2883139"/>
                <a:ext cx="1660949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Данные</a:t>
                </a:r>
                <a:r>
                  <a:rPr lang="en-US" sz="10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как</a:t>
                </a:r>
                <a:r>
                  <a:rPr lang="en-US" sz="10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продукт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7" name="Text 7">
                <a:extLst>
                  <a:ext uri="{FF2B5EF4-FFF2-40B4-BE49-F238E27FC236}">
                    <a16:creationId xmlns:a16="http://schemas.microsoft.com/office/drawing/2014/main" id="{E592FFC5-B86F-D96A-1C3C-D46D49836330}"/>
                  </a:ext>
                </a:extLst>
              </p:cNvPr>
              <p:cNvSpPr/>
              <p:nvPr/>
            </p:nvSpPr>
            <p:spPr>
              <a:xfrm>
                <a:off x="2390568" y="2883139"/>
                <a:ext cx="2552272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SLA,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документацией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поддержкой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48" name="Image 3">
                <a:extLst>
                  <a:ext uri="{FF2B5EF4-FFF2-40B4-BE49-F238E27FC236}">
                    <a16:creationId xmlns:a16="http://schemas.microsoft.com/office/drawing/2014/main" id="{F1AC9103-11B1-0112-16BA-A79714D5E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623996" y="3175289"/>
                <a:ext cx="107156" cy="142875"/>
              </a:xfrm>
              <a:prstGeom prst="rect">
                <a:avLst/>
              </a:prstGeom>
            </p:spPr>
          </p:pic>
          <p:sp>
            <p:nvSpPr>
              <p:cNvPr id="49" name="Text 8">
                <a:extLst>
                  <a:ext uri="{FF2B5EF4-FFF2-40B4-BE49-F238E27FC236}">
                    <a16:creationId xmlns:a16="http://schemas.microsoft.com/office/drawing/2014/main" id="{931AFA77-9585-0509-E86A-C577ED34B9EE}"/>
                  </a:ext>
                </a:extLst>
              </p:cNvPr>
              <p:cNvSpPr/>
              <p:nvPr/>
            </p:nvSpPr>
            <p:spPr>
              <a:xfrm>
                <a:off x="843332" y="3168889"/>
                <a:ext cx="1146148" cy="15388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Самообслуживание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0" name="Text 9">
                <a:extLst>
                  <a:ext uri="{FF2B5EF4-FFF2-40B4-BE49-F238E27FC236}">
                    <a16:creationId xmlns:a16="http://schemas.microsoft.com/office/drawing/2014/main" id="{8453E4FC-D430-E247-D48D-CF781AE299C2}"/>
                  </a:ext>
                </a:extLst>
              </p:cNvPr>
              <p:cNvSpPr/>
              <p:nvPr/>
            </p:nvSpPr>
            <p:spPr>
              <a:xfrm>
                <a:off x="2292875" y="3168889"/>
                <a:ext cx="2991811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стандартизированные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интерфейсы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51" name="Image 4">
                <a:extLst>
                  <a:ext uri="{FF2B5EF4-FFF2-40B4-BE49-F238E27FC236}">
                    <a16:creationId xmlns:a16="http://schemas.microsoft.com/office/drawing/2014/main" id="{D22D6A25-6BC4-F76B-381F-26CE678AC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35903" y="3496758"/>
                <a:ext cx="83343" cy="71436"/>
              </a:xfrm>
              <a:prstGeom prst="rect">
                <a:avLst/>
              </a:prstGeom>
            </p:spPr>
          </p:pic>
          <p:sp>
            <p:nvSpPr>
              <p:cNvPr id="52" name="Text 10">
                <a:extLst>
                  <a:ext uri="{FF2B5EF4-FFF2-40B4-BE49-F238E27FC236}">
                    <a16:creationId xmlns:a16="http://schemas.microsoft.com/office/drawing/2014/main" id="{2D31AFD1-AAF6-0098-223F-27994BFC957A}"/>
                  </a:ext>
                </a:extLst>
              </p:cNvPr>
              <p:cNvSpPr/>
              <p:nvPr/>
            </p:nvSpPr>
            <p:spPr>
              <a:xfrm>
                <a:off x="843332" y="3454639"/>
                <a:ext cx="1558119" cy="15388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Федеративное</a:t>
                </a:r>
                <a:r>
                  <a:rPr lang="en-US" sz="10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управление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3" name="Text 11">
                <a:extLst>
                  <a:ext uri="{FF2B5EF4-FFF2-40B4-BE49-F238E27FC236}">
                    <a16:creationId xmlns:a16="http://schemas.microsoft.com/office/drawing/2014/main" id="{65CE4416-F1C7-EEB3-605B-8D395ACE685E}"/>
                  </a:ext>
                </a:extLst>
              </p:cNvPr>
              <p:cNvSpPr/>
              <p:nvPr/>
            </p:nvSpPr>
            <p:spPr>
              <a:xfrm>
                <a:off x="2755749" y="3458500"/>
                <a:ext cx="248213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общие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стандарты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политики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5" name="Text 13">
                <a:extLst>
                  <a:ext uri="{FF2B5EF4-FFF2-40B4-BE49-F238E27FC236}">
                    <a16:creationId xmlns:a16="http://schemas.microsoft.com/office/drawing/2014/main" id="{BC13BC51-9D48-74A8-37ED-3D5471254929}"/>
                  </a:ext>
                </a:extLst>
              </p:cNvPr>
              <p:cNvSpPr/>
              <p:nvPr/>
            </p:nvSpPr>
            <p:spPr>
              <a:xfrm>
                <a:off x="720437" y="3940313"/>
                <a:ext cx="3957638" cy="1558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«Data Mesh —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это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организационный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подход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а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не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технология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»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  <p:sp>
          <p:nvSpPr>
            <p:cNvPr id="13" name="Text 14">
              <a:extLst>
                <a:ext uri="{FF2B5EF4-FFF2-40B4-BE49-F238E27FC236}">
                  <a16:creationId xmlns:a16="http://schemas.microsoft.com/office/drawing/2014/main" id="{AE2A93F8-DF97-F990-E87A-7A0076DFBF2C}"/>
                </a:ext>
              </a:extLst>
            </p:cNvPr>
            <p:cNvSpPr/>
            <p:nvPr/>
          </p:nvSpPr>
          <p:spPr>
            <a:xfrm>
              <a:off x="6058139" y="1876659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Аналогия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14" name="Text 16">
              <a:extLst>
                <a:ext uri="{FF2B5EF4-FFF2-40B4-BE49-F238E27FC236}">
                  <a16:creationId xmlns:a16="http://schemas.microsoft.com/office/drawing/2014/main" id="{0AC7AA2F-0655-79D5-219F-B52038F289E0}"/>
                </a:ext>
              </a:extLst>
            </p:cNvPr>
            <p:cNvSpPr/>
            <p:nvPr/>
          </p:nvSpPr>
          <p:spPr>
            <a:xfrm>
              <a:off x="6172438" y="2434973"/>
              <a:ext cx="462256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Представьте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рынок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вместо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централизованного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супермаркета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9" name="Text 21">
              <a:extLst>
                <a:ext uri="{FF2B5EF4-FFF2-40B4-BE49-F238E27FC236}">
                  <a16:creationId xmlns:a16="http://schemas.microsoft.com/office/drawing/2014/main" id="{0CF48BE4-6278-FE13-79A0-D1FF2276B30F}"/>
                </a:ext>
              </a:extLst>
            </p:cNvPr>
            <p:cNvSpPr/>
            <p:nvPr/>
          </p:nvSpPr>
          <p:spPr>
            <a:xfrm>
              <a:off x="6172439" y="3676884"/>
              <a:ext cx="184308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Преимущества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20" name="Text 22">
              <a:extLst>
                <a:ext uri="{FF2B5EF4-FFF2-40B4-BE49-F238E27FC236}">
                  <a16:creationId xmlns:a16="http://schemas.microsoft.com/office/drawing/2014/main" id="{E2CAFA0B-0800-BD8A-CD04-25AB855FEE23}"/>
                </a:ext>
              </a:extLst>
            </p:cNvPr>
            <p:cNvSpPr/>
            <p:nvPr/>
          </p:nvSpPr>
          <p:spPr>
            <a:xfrm>
              <a:off x="6172438" y="3906587"/>
              <a:ext cx="242292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Масштабируемость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организации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1" name="Text 23">
              <a:extLst>
                <a:ext uri="{FF2B5EF4-FFF2-40B4-BE49-F238E27FC236}">
                  <a16:creationId xmlns:a16="http://schemas.microsoft.com/office/drawing/2014/main" id="{D8971365-51D3-93D4-C8D3-EA167E5D741F}"/>
                </a:ext>
              </a:extLst>
            </p:cNvPr>
            <p:cNvSpPr/>
            <p:nvPr/>
          </p:nvSpPr>
          <p:spPr>
            <a:xfrm>
              <a:off x="6172438" y="4049461"/>
              <a:ext cx="264760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Ответственность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за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качество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2" name="Text 24">
              <a:extLst>
                <a:ext uri="{FF2B5EF4-FFF2-40B4-BE49-F238E27FC236}">
                  <a16:creationId xmlns:a16="http://schemas.microsoft.com/office/drawing/2014/main" id="{20287052-F203-5EBC-22CD-AEDB75849C6A}"/>
                </a:ext>
              </a:extLst>
            </p:cNvPr>
            <p:cNvSpPr/>
            <p:nvPr/>
          </p:nvSpPr>
          <p:spPr>
            <a:xfrm>
              <a:off x="6172439" y="4192336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Снижение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бюрократии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3" name="Text 25">
              <a:extLst>
                <a:ext uri="{FF2B5EF4-FFF2-40B4-BE49-F238E27FC236}">
                  <a16:creationId xmlns:a16="http://schemas.microsoft.com/office/drawing/2014/main" id="{91074AA4-1844-1C48-8FED-BC5E62D9453F}"/>
                </a:ext>
              </a:extLst>
            </p:cNvPr>
            <p:cNvSpPr/>
            <p:nvPr/>
          </p:nvSpPr>
          <p:spPr>
            <a:xfrm>
              <a:off x="6172439" y="433521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Гибкость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автономность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B77E9EBB-C957-A305-0371-09886ADEE346}"/>
                </a:ext>
              </a:extLst>
            </p:cNvPr>
            <p:cNvGrpSpPr/>
            <p:nvPr/>
          </p:nvGrpSpPr>
          <p:grpSpPr>
            <a:xfrm>
              <a:off x="8901350" y="3677141"/>
              <a:ext cx="2468513" cy="852465"/>
              <a:chOff x="8285798" y="3676884"/>
              <a:chExt cx="2468513" cy="852465"/>
            </a:xfrm>
          </p:grpSpPr>
          <p:sp>
            <p:nvSpPr>
              <p:cNvPr id="24" name="Text 27">
                <a:extLst>
                  <a:ext uri="{FF2B5EF4-FFF2-40B4-BE49-F238E27FC236}">
                    <a16:creationId xmlns:a16="http://schemas.microsoft.com/office/drawing/2014/main" id="{94D023DA-9876-D9A0-B451-DF4B84A12A28}"/>
                  </a:ext>
                </a:extLst>
              </p:cNvPr>
              <p:cNvSpPr/>
              <p:nvPr/>
            </p:nvSpPr>
            <p:spPr>
              <a:xfrm>
                <a:off x="8286989" y="3676884"/>
                <a:ext cx="1843088" cy="18466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indent="0">
                  <a:buNone/>
                </a:pP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Ограничения</a:t>
                </a:r>
                <a:endParaRPr lang="en-US" sz="12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25" name="Text 28">
                <a:extLst>
                  <a:ext uri="{FF2B5EF4-FFF2-40B4-BE49-F238E27FC236}">
                    <a16:creationId xmlns:a16="http://schemas.microsoft.com/office/drawing/2014/main" id="{0AD15797-1FB4-5C8F-4D69-F64ABFF4357B}"/>
                  </a:ext>
                </a:extLst>
              </p:cNvPr>
              <p:cNvSpPr/>
              <p:nvPr/>
            </p:nvSpPr>
            <p:spPr>
              <a:xfrm>
                <a:off x="8286988" y="3906586"/>
                <a:ext cx="2467323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Требует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культурных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изменений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26" name="Text 29">
                <a:extLst>
                  <a:ext uri="{FF2B5EF4-FFF2-40B4-BE49-F238E27FC236}">
                    <a16:creationId xmlns:a16="http://schemas.microsoft.com/office/drawing/2014/main" id="{361421E5-A88C-7726-A6E4-44772A8B8A91}"/>
                  </a:ext>
                </a:extLst>
              </p:cNvPr>
              <p:cNvSpPr/>
              <p:nvPr/>
            </p:nvSpPr>
            <p:spPr>
              <a:xfrm>
                <a:off x="8286989" y="4049461"/>
                <a:ext cx="184308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Сложность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внедрения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27" name="Text 30">
                <a:extLst>
                  <a:ext uri="{FF2B5EF4-FFF2-40B4-BE49-F238E27FC236}">
                    <a16:creationId xmlns:a16="http://schemas.microsoft.com/office/drawing/2014/main" id="{7BA15F9E-8821-0EFD-54A3-0EECC5160B4A}"/>
                  </a:ext>
                </a:extLst>
              </p:cNvPr>
              <p:cNvSpPr/>
              <p:nvPr/>
            </p:nvSpPr>
            <p:spPr>
              <a:xfrm>
                <a:off x="8285799" y="4221573"/>
                <a:ext cx="2071687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Риск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несогласованности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9" name="Text 30">
                <a:extLst>
                  <a:ext uri="{FF2B5EF4-FFF2-40B4-BE49-F238E27FC236}">
                    <a16:creationId xmlns:a16="http://schemas.microsoft.com/office/drawing/2014/main" id="{8148387D-4F8C-776C-7532-1F4D035D40A4}"/>
                  </a:ext>
                </a:extLst>
              </p:cNvPr>
              <p:cNvSpPr/>
              <p:nvPr/>
            </p:nvSpPr>
            <p:spPr>
              <a:xfrm>
                <a:off x="8285798" y="4375461"/>
                <a:ext cx="2071687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Дублирование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усилий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  <p:sp>
          <p:nvSpPr>
            <p:cNvPr id="28" name="Text 31">
              <a:extLst>
                <a:ext uri="{FF2B5EF4-FFF2-40B4-BE49-F238E27FC236}">
                  <a16:creationId xmlns:a16="http://schemas.microsoft.com/office/drawing/2014/main" id="{EF61F6F6-CC43-A125-07BA-2F25842B66C2}"/>
                </a:ext>
              </a:extLst>
            </p:cNvPr>
            <p:cNvSpPr/>
            <p:nvPr/>
          </p:nvSpPr>
          <p:spPr>
            <a:xfrm>
              <a:off x="8286989" y="433521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9" name="Text 32">
              <a:extLst>
                <a:ext uri="{FF2B5EF4-FFF2-40B4-BE49-F238E27FC236}">
                  <a16:creationId xmlns:a16="http://schemas.microsoft.com/office/drawing/2014/main" id="{2FF1FB04-6FEA-FF19-B5EF-4856C0E57423}"/>
                </a:ext>
              </a:extLst>
            </p:cNvPr>
            <p:cNvSpPr/>
            <p:nvPr/>
          </p:nvSpPr>
          <p:spPr>
            <a:xfrm>
              <a:off x="6058139" y="4777021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Когда использовать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pic>
          <p:nvPicPr>
            <p:cNvPr id="30" name="Image 5" descr="preencoded.png">
              <a:extLst>
                <a:ext uri="{FF2B5EF4-FFF2-40B4-BE49-F238E27FC236}">
                  <a16:creationId xmlns:a16="http://schemas.microsoft.com/office/drawing/2014/main" id="{9A370662-672A-74E9-24F1-860EB941F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083667"/>
              <a:ext cx="114300" cy="114300"/>
            </a:xfrm>
            <a:prstGeom prst="rect">
              <a:avLst/>
            </a:prstGeom>
          </p:spPr>
        </p:pic>
        <p:sp>
          <p:nvSpPr>
            <p:cNvPr id="31" name="Text 33">
              <a:extLst>
                <a:ext uri="{FF2B5EF4-FFF2-40B4-BE49-F238E27FC236}">
                  <a16:creationId xmlns:a16="http://schemas.microsoft.com/office/drawing/2014/main" id="{2E602F4B-94B1-6D6B-94C1-02B00DD29E01}"/>
                </a:ext>
              </a:extLst>
            </p:cNvPr>
            <p:cNvSpPr/>
            <p:nvPr/>
          </p:nvSpPr>
          <p:spPr>
            <a:xfrm>
              <a:off x="6229589" y="5062980"/>
              <a:ext cx="359971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Крупные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организации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множеством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доменов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32" name="Image 6" descr="preencoded.png">
              <a:extLst>
                <a:ext uri="{FF2B5EF4-FFF2-40B4-BE49-F238E27FC236}">
                  <a16:creationId xmlns:a16="http://schemas.microsoft.com/office/drawing/2014/main" id="{A68B38A7-8E6D-C1EC-E426-969448AC0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255117"/>
              <a:ext cx="114300" cy="114300"/>
            </a:xfrm>
            <a:prstGeom prst="rect">
              <a:avLst/>
            </a:prstGeom>
          </p:spPr>
        </p:pic>
        <p:sp>
          <p:nvSpPr>
            <p:cNvPr id="33" name="Text 34">
              <a:extLst>
                <a:ext uri="{FF2B5EF4-FFF2-40B4-BE49-F238E27FC236}">
                  <a16:creationId xmlns:a16="http://schemas.microsoft.com/office/drawing/2014/main" id="{CAE7E80C-7EED-D963-4050-B98A8102A965}"/>
                </a:ext>
              </a:extLst>
            </p:cNvPr>
            <p:cNvSpPr/>
            <p:nvPr/>
          </p:nvSpPr>
          <p:spPr>
            <a:xfrm>
              <a:off x="6229589" y="5234430"/>
              <a:ext cx="359971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Проблемы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централизованным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подходом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34" name="Image 7" descr="preencoded.png">
              <a:extLst>
                <a:ext uri="{FF2B5EF4-FFF2-40B4-BE49-F238E27FC236}">
                  <a16:creationId xmlns:a16="http://schemas.microsoft.com/office/drawing/2014/main" id="{3D47465E-C8A9-FF91-7D14-27171666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426567"/>
              <a:ext cx="114300" cy="114300"/>
            </a:xfrm>
            <a:prstGeom prst="rect">
              <a:avLst/>
            </a:prstGeom>
          </p:spPr>
        </p:pic>
        <p:sp>
          <p:nvSpPr>
            <p:cNvPr id="35" name="Text 35">
              <a:extLst>
                <a:ext uri="{FF2B5EF4-FFF2-40B4-BE49-F238E27FC236}">
                  <a16:creationId xmlns:a16="http://schemas.microsoft.com/office/drawing/2014/main" id="{1C0AFD98-6E9C-3FF3-7421-8749B3AAF16E}"/>
                </a:ext>
              </a:extLst>
            </p:cNvPr>
            <p:cNvSpPr/>
            <p:nvPr/>
          </p:nvSpPr>
          <p:spPr>
            <a:xfrm>
              <a:off x="6229588" y="5405880"/>
              <a:ext cx="3525069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Потребность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гибкости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автономии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команд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36" name="Image 8" descr="preencoded.png">
              <a:extLst>
                <a:ext uri="{FF2B5EF4-FFF2-40B4-BE49-F238E27FC236}">
                  <a16:creationId xmlns:a16="http://schemas.microsoft.com/office/drawing/2014/main" id="{1352CC37-AB9D-99E1-832B-408AC849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598017"/>
              <a:ext cx="114300" cy="114300"/>
            </a:xfrm>
            <a:prstGeom prst="rect">
              <a:avLst/>
            </a:prstGeom>
          </p:spPr>
        </p:pic>
        <p:sp>
          <p:nvSpPr>
            <p:cNvPr id="37" name="Text 36">
              <a:extLst>
                <a:ext uri="{FF2B5EF4-FFF2-40B4-BE49-F238E27FC236}">
                  <a16:creationId xmlns:a16="http://schemas.microsoft.com/office/drawing/2014/main" id="{D8C1C072-00FD-5399-1E54-6D0B084E6991}"/>
                </a:ext>
              </a:extLst>
            </p:cNvPr>
            <p:cNvSpPr/>
            <p:nvPr/>
          </p:nvSpPr>
          <p:spPr>
            <a:xfrm>
              <a:off x="6229589" y="5577330"/>
              <a:ext cx="3823649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Готовность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организационным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изменениям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8" name="Text 38">
              <a:extLst>
                <a:ext uri="{FF2B5EF4-FFF2-40B4-BE49-F238E27FC236}">
                  <a16:creationId xmlns:a16="http://schemas.microsoft.com/office/drawing/2014/main" id="{463D86BF-BDA0-38C0-AAE1-AF7144940921}"/>
                </a:ext>
              </a:extLst>
            </p:cNvPr>
            <p:cNvSpPr/>
            <p:nvPr/>
          </p:nvSpPr>
          <p:spPr>
            <a:xfrm>
              <a:off x="10771943" y="6367333"/>
              <a:ext cx="65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endParaRPr lang="en-US" sz="1000" dirty="0">
                <a:latin typeface="HSE Sans" panose="02000000000000000000" pitchFamily="2" charset="0"/>
              </a:endParaRPr>
            </a:p>
          </p:txBody>
        </p: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6085B7DA-38D6-ADDD-CA17-53916B0CD57D}"/>
                </a:ext>
              </a:extLst>
            </p:cNvPr>
            <p:cNvGrpSpPr/>
            <p:nvPr/>
          </p:nvGrpSpPr>
          <p:grpSpPr>
            <a:xfrm>
              <a:off x="6172438" y="2716703"/>
              <a:ext cx="4599505" cy="668331"/>
              <a:chOff x="6172438" y="2777873"/>
              <a:chExt cx="4599505" cy="668331"/>
            </a:xfrm>
          </p:grpSpPr>
          <p:sp>
            <p:nvSpPr>
              <p:cNvPr id="15" name="Text 17">
                <a:extLst>
                  <a:ext uri="{FF2B5EF4-FFF2-40B4-BE49-F238E27FC236}">
                    <a16:creationId xmlns:a16="http://schemas.microsoft.com/office/drawing/2014/main" id="{237BF974-C1CF-CE72-38E1-EF96FF2EE8CC}"/>
                  </a:ext>
                </a:extLst>
              </p:cNvPr>
              <p:cNvSpPr/>
              <p:nvPr/>
            </p:nvSpPr>
            <p:spPr>
              <a:xfrm>
                <a:off x="6172439" y="2777873"/>
                <a:ext cx="395763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Каждый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продавец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(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домен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)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отвечает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за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свои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товары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(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)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16" name="Text 18">
                <a:extLst>
                  <a:ext uri="{FF2B5EF4-FFF2-40B4-BE49-F238E27FC236}">
                    <a16:creationId xmlns:a16="http://schemas.microsoft.com/office/drawing/2014/main" id="{EF5F3E85-AF1E-2E7A-7039-A38EB5A74B52}"/>
                  </a:ext>
                </a:extLst>
              </p:cNvPr>
              <p:cNvSpPr/>
              <p:nvPr/>
            </p:nvSpPr>
            <p:spPr>
              <a:xfrm>
                <a:off x="6172439" y="2949323"/>
                <a:ext cx="395763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Единые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правила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торговли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(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стандарты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)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17" name="Text 19">
                <a:extLst>
                  <a:ext uri="{FF2B5EF4-FFF2-40B4-BE49-F238E27FC236}">
                    <a16:creationId xmlns:a16="http://schemas.microsoft.com/office/drawing/2014/main" id="{BBB5F9E7-1A43-ED6E-902F-D9AE1A992497}"/>
                  </a:ext>
                </a:extLst>
              </p:cNvPr>
              <p:cNvSpPr/>
              <p:nvPr/>
            </p:nvSpPr>
            <p:spPr>
              <a:xfrm>
                <a:off x="6172439" y="3120773"/>
                <a:ext cx="459950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Покупатели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могут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напрямую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взаимодействовать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продавцами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6" name="Text 19">
                <a:extLst>
                  <a:ext uri="{FF2B5EF4-FFF2-40B4-BE49-F238E27FC236}">
                    <a16:creationId xmlns:a16="http://schemas.microsoft.com/office/drawing/2014/main" id="{91A93651-145E-6696-E652-03BDBAB199B2}"/>
                  </a:ext>
                </a:extLst>
              </p:cNvPr>
              <p:cNvSpPr/>
              <p:nvPr/>
            </p:nvSpPr>
            <p:spPr>
              <a:xfrm>
                <a:off x="6172438" y="3292316"/>
                <a:ext cx="459950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Каждый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продавец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заинтересован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качестве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своего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товара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4343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BE1F6DB-2C79-0F40-985F-DB8180BAF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CC9B4C-151F-204A-9B26-BE1838EFB2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CD81CA-2715-AB4B-A575-27FBCE550D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CE10B2B-BE37-439F-7D91-3341FE89A0D2}"/>
              </a:ext>
            </a:extLst>
          </p:cNvPr>
          <p:cNvGrpSpPr/>
          <p:nvPr/>
        </p:nvGrpSpPr>
        <p:grpSpPr>
          <a:xfrm>
            <a:off x="606137" y="1161823"/>
            <a:ext cx="10763726" cy="5359398"/>
            <a:chOff x="606137" y="1161823"/>
            <a:chExt cx="10763726" cy="5359398"/>
          </a:xfrm>
        </p:grpSpPr>
        <p:sp>
          <p:nvSpPr>
            <p:cNvPr id="10" name="Text 1">
              <a:extLst>
                <a:ext uri="{FF2B5EF4-FFF2-40B4-BE49-F238E27FC236}">
                  <a16:creationId xmlns:a16="http://schemas.microsoft.com/office/drawing/2014/main" id="{05F1FD02-2151-0785-C3C0-97EF06A797C9}"/>
                </a:ext>
              </a:extLst>
            </p:cNvPr>
            <p:cNvSpPr/>
            <p:nvPr/>
          </p:nvSpPr>
          <p:spPr>
            <a:xfrm>
              <a:off x="606137" y="1161823"/>
              <a:ext cx="8529638" cy="3693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24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Fabric</a:t>
              </a:r>
              <a:endParaRPr lang="en-US" sz="2400" dirty="0">
                <a:latin typeface="HSE Sans" panose="02000000000000000000" pitchFamily="2" charset="0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ABAFBE3-3B85-5279-9DD4-8AD0BC607730}"/>
                </a:ext>
              </a:extLst>
            </p:cNvPr>
            <p:cNvGrpSpPr/>
            <p:nvPr/>
          </p:nvGrpSpPr>
          <p:grpSpPr>
            <a:xfrm>
              <a:off x="606137" y="1874456"/>
              <a:ext cx="4726068" cy="2355264"/>
              <a:chOff x="606137" y="1739931"/>
              <a:chExt cx="4726068" cy="2355264"/>
            </a:xfrm>
          </p:grpSpPr>
          <p:sp>
            <p:nvSpPr>
              <p:cNvPr id="43" name="Text 2">
                <a:extLst>
                  <a:ext uri="{FF2B5EF4-FFF2-40B4-BE49-F238E27FC236}">
                    <a16:creationId xmlns:a16="http://schemas.microsoft.com/office/drawing/2014/main" id="{3E2761D6-8F10-3CB5-81B3-841370EAFC56}"/>
                  </a:ext>
                </a:extLst>
              </p:cNvPr>
              <p:cNvSpPr/>
              <p:nvPr/>
            </p:nvSpPr>
            <p:spPr>
              <a:xfrm>
                <a:off x="606137" y="1739931"/>
                <a:ext cx="4186238" cy="18466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Что</a:t>
                </a: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это</a:t>
                </a: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2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такое</a:t>
                </a:r>
                <a:endParaRPr lang="en-US" sz="12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4" name="Text 3">
                <a:extLst>
                  <a:ext uri="{FF2B5EF4-FFF2-40B4-BE49-F238E27FC236}">
                    <a16:creationId xmlns:a16="http://schemas.microsoft.com/office/drawing/2014/main" id="{422DA977-3EA7-4073-4161-5D4C7D6FA75E}"/>
                  </a:ext>
                </a:extLst>
              </p:cNvPr>
              <p:cNvSpPr/>
              <p:nvPr/>
            </p:nvSpPr>
            <p:spPr>
              <a:xfrm>
                <a:off x="606137" y="2107000"/>
                <a:ext cx="4186238" cy="307777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Интегрированная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архитектура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данных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единым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слоем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управления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доступа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: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45" name="Image 1">
                <a:extLst>
                  <a:ext uri="{FF2B5EF4-FFF2-40B4-BE49-F238E27FC236}">
                    <a16:creationId xmlns:a16="http://schemas.microsoft.com/office/drawing/2014/main" id="{0CA9A899-BB87-9F1B-9BCE-5981F4F5B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606137" y="2626113"/>
                <a:ext cx="125016" cy="98226"/>
              </a:xfrm>
              <a:prstGeom prst="rect">
                <a:avLst/>
              </a:prstGeom>
            </p:spPr>
          </p:pic>
          <p:sp>
            <p:nvSpPr>
              <p:cNvPr id="46" name="Text 4">
                <a:extLst>
                  <a:ext uri="{FF2B5EF4-FFF2-40B4-BE49-F238E27FC236}">
                    <a16:creationId xmlns:a16="http://schemas.microsoft.com/office/drawing/2014/main" id="{8B003E15-1EA8-1203-B7FB-D34477B05FED}"/>
                  </a:ext>
                </a:extLst>
              </p:cNvPr>
              <p:cNvSpPr/>
              <p:nvPr/>
            </p:nvSpPr>
            <p:spPr>
              <a:xfrm>
                <a:off x="825471" y="2597389"/>
                <a:ext cx="838941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Единая</a:t>
                </a:r>
                <a:r>
                  <a:rPr lang="en-US" sz="10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сеть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7" name="Text 5">
                <a:extLst>
                  <a:ext uri="{FF2B5EF4-FFF2-40B4-BE49-F238E27FC236}">
                    <a16:creationId xmlns:a16="http://schemas.microsoft.com/office/drawing/2014/main" id="{47AAABF4-5969-D00E-03DA-8E3BE704DBA0}"/>
                  </a:ext>
                </a:extLst>
              </p:cNvPr>
              <p:cNvSpPr/>
              <p:nvPr/>
            </p:nvSpPr>
            <p:spPr>
              <a:xfrm>
                <a:off x="1709525" y="2591865"/>
                <a:ext cx="3343479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ru-RU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 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связывает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все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источники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данных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48" name="Image 2">
                <a:extLst>
                  <a:ext uri="{FF2B5EF4-FFF2-40B4-BE49-F238E27FC236}">
                    <a16:creationId xmlns:a16="http://schemas.microsoft.com/office/drawing/2014/main" id="{984399B6-ABA3-794F-0BE1-9C9A193A7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634201" y="2899744"/>
                <a:ext cx="122464" cy="122464"/>
              </a:xfrm>
              <a:prstGeom prst="rect">
                <a:avLst/>
              </a:prstGeom>
            </p:spPr>
          </p:pic>
          <p:sp>
            <p:nvSpPr>
              <p:cNvPr id="49" name="Text 6">
                <a:extLst>
                  <a:ext uri="{FF2B5EF4-FFF2-40B4-BE49-F238E27FC236}">
                    <a16:creationId xmlns:a16="http://schemas.microsoft.com/office/drawing/2014/main" id="{FC3B6407-3454-2890-93D5-4D130D1324AD}"/>
                  </a:ext>
                </a:extLst>
              </p:cNvPr>
              <p:cNvSpPr/>
              <p:nvPr/>
            </p:nvSpPr>
            <p:spPr>
              <a:xfrm>
                <a:off x="879051" y="2883139"/>
                <a:ext cx="1117419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Автоматизация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0" name="Text 7">
                <a:extLst>
                  <a:ext uri="{FF2B5EF4-FFF2-40B4-BE49-F238E27FC236}">
                    <a16:creationId xmlns:a16="http://schemas.microsoft.com/office/drawing/2014/main" id="{3944B44F-5D69-37B7-CF3D-710EDCB01B57}"/>
                  </a:ext>
                </a:extLst>
              </p:cNvPr>
              <p:cNvSpPr/>
              <p:nvPr/>
            </p:nvSpPr>
            <p:spPr>
              <a:xfrm>
                <a:off x="1996470" y="2877498"/>
                <a:ext cx="2991811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интеграция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каталогизация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управление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51" name="Image 3">
                <a:extLst>
                  <a:ext uri="{FF2B5EF4-FFF2-40B4-BE49-F238E27FC236}">
                    <a16:creationId xmlns:a16="http://schemas.microsoft.com/office/drawing/2014/main" id="{33BEF614-8F25-F330-2DE3-3D24EC0F9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623996" y="3193148"/>
                <a:ext cx="107156" cy="107156"/>
              </a:xfrm>
              <a:prstGeom prst="rect">
                <a:avLst/>
              </a:prstGeom>
            </p:spPr>
          </p:pic>
          <p:sp>
            <p:nvSpPr>
              <p:cNvPr id="52" name="Text 8">
                <a:extLst>
                  <a:ext uri="{FF2B5EF4-FFF2-40B4-BE49-F238E27FC236}">
                    <a16:creationId xmlns:a16="http://schemas.microsoft.com/office/drawing/2014/main" id="{EC5BCA5B-E247-9DC3-5476-1E7D998DDA73}"/>
                  </a:ext>
                </a:extLst>
              </p:cNvPr>
              <p:cNvSpPr/>
              <p:nvPr/>
            </p:nvSpPr>
            <p:spPr>
              <a:xfrm>
                <a:off x="843332" y="3168889"/>
                <a:ext cx="814325" cy="15388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Обнаружение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3" name="Text 9">
                <a:extLst>
                  <a:ext uri="{FF2B5EF4-FFF2-40B4-BE49-F238E27FC236}">
                    <a16:creationId xmlns:a16="http://schemas.microsoft.com/office/drawing/2014/main" id="{8339B13F-C516-DD8D-34FB-7A56F520C2AE}"/>
                  </a:ext>
                </a:extLst>
              </p:cNvPr>
              <p:cNvSpPr/>
              <p:nvPr/>
            </p:nvSpPr>
            <p:spPr>
              <a:xfrm>
                <a:off x="1868248" y="3163131"/>
                <a:ext cx="2991811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поиск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данных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всей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организации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pic>
            <p:nvPicPr>
              <p:cNvPr id="54" name="Image 4">
                <a:extLst>
                  <a:ext uri="{FF2B5EF4-FFF2-40B4-BE49-F238E27FC236}">
                    <a16:creationId xmlns:a16="http://schemas.microsoft.com/office/drawing/2014/main" id="{91FF6808-DD10-57FB-AA86-CB24AB5CD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641856" y="3496758"/>
                <a:ext cx="71436" cy="71436"/>
              </a:xfrm>
              <a:prstGeom prst="rect">
                <a:avLst/>
              </a:prstGeom>
            </p:spPr>
          </p:pic>
          <p:sp>
            <p:nvSpPr>
              <p:cNvPr id="55" name="Text 10">
                <a:extLst>
                  <a:ext uri="{FF2B5EF4-FFF2-40B4-BE49-F238E27FC236}">
                    <a16:creationId xmlns:a16="http://schemas.microsoft.com/office/drawing/2014/main" id="{23A78925-0735-8BDF-751E-AC21AD98B1FA}"/>
                  </a:ext>
                </a:extLst>
              </p:cNvPr>
              <p:cNvSpPr/>
              <p:nvPr/>
            </p:nvSpPr>
            <p:spPr>
              <a:xfrm>
                <a:off x="843332" y="3454639"/>
                <a:ext cx="748603" cy="153888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en-US" sz="1000" b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Безопасность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6" name="Text 11">
                <a:extLst>
                  <a:ext uri="{FF2B5EF4-FFF2-40B4-BE49-F238E27FC236}">
                    <a16:creationId xmlns:a16="http://schemas.microsoft.com/office/drawing/2014/main" id="{8F04E97C-FFC8-2BF1-3833-956171E1634C}"/>
                  </a:ext>
                </a:extLst>
              </p:cNvPr>
              <p:cNvSpPr/>
              <p:nvPr/>
            </p:nvSpPr>
            <p:spPr>
              <a:xfrm>
                <a:off x="1835626" y="3453393"/>
                <a:ext cx="248213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-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единые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политики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доступа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58" name="Text 13">
                <a:extLst>
                  <a:ext uri="{FF2B5EF4-FFF2-40B4-BE49-F238E27FC236}">
                    <a16:creationId xmlns:a16="http://schemas.microsoft.com/office/drawing/2014/main" id="{8C0E24BB-2EC1-E3B8-5062-AEB827F8B7BC}"/>
                  </a:ext>
                </a:extLst>
              </p:cNvPr>
              <p:cNvSpPr/>
              <p:nvPr/>
            </p:nvSpPr>
            <p:spPr>
              <a:xfrm>
                <a:off x="720437" y="3941307"/>
                <a:ext cx="461176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«Data Fabric —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это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"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умная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ткань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",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связывающая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все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данные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i="1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организации</a:t>
                </a:r>
                <a:r>
                  <a:rPr lang="en-US" sz="1000" i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»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  <p:sp>
          <p:nvSpPr>
            <p:cNvPr id="12" name="Text 14">
              <a:extLst>
                <a:ext uri="{FF2B5EF4-FFF2-40B4-BE49-F238E27FC236}">
                  <a16:creationId xmlns:a16="http://schemas.microsoft.com/office/drawing/2014/main" id="{E2CAEB1B-E91B-6D8D-1AAC-5D73AB158D88}"/>
                </a:ext>
              </a:extLst>
            </p:cNvPr>
            <p:cNvSpPr/>
            <p:nvPr/>
          </p:nvSpPr>
          <p:spPr>
            <a:xfrm>
              <a:off x="6058139" y="1876659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Аналогия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13" name="Text 16">
              <a:extLst>
                <a:ext uri="{FF2B5EF4-FFF2-40B4-BE49-F238E27FC236}">
                  <a16:creationId xmlns:a16="http://schemas.microsoft.com/office/drawing/2014/main" id="{A0A9110F-514E-23D5-756D-E4442C587BCF}"/>
                </a:ext>
              </a:extLst>
            </p:cNvPr>
            <p:cNvSpPr/>
            <p:nvPr/>
          </p:nvSpPr>
          <p:spPr>
            <a:xfrm>
              <a:off x="6172438" y="2434973"/>
              <a:ext cx="462256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Представьте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"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умный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город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"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единой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системой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управления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5" name="Text 21">
              <a:extLst>
                <a:ext uri="{FF2B5EF4-FFF2-40B4-BE49-F238E27FC236}">
                  <a16:creationId xmlns:a16="http://schemas.microsoft.com/office/drawing/2014/main" id="{05635A4F-F80E-B67B-38C0-A6AB786543E6}"/>
                </a:ext>
              </a:extLst>
            </p:cNvPr>
            <p:cNvSpPr/>
            <p:nvPr/>
          </p:nvSpPr>
          <p:spPr>
            <a:xfrm>
              <a:off x="6172439" y="3676884"/>
              <a:ext cx="184308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Преимущества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sp>
          <p:nvSpPr>
            <p:cNvPr id="16" name="Text 22">
              <a:extLst>
                <a:ext uri="{FF2B5EF4-FFF2-40B4-BE49-F238E27FC236}">
                  <a16:creationId xmlns:a16="http://schemas.microsoft.com/office/drawing/2014/main" id="{B1CA14EC-94B7-B16A-5207-5D47AC2C6BE4}"/>
                </a:ext>
              </a:extLst>
            </p:cNvPr>
            <p:cNvSpPr/>
            <p:nvPr/>
          </p:nvSpPr>
          <p:spPr>
            <a:xfrm>
              <a:off x="6172438" y="3906587"/>
              <a:ext cx="242292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Единый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доступ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7" name="Text 23">
              <a:extLst>
                <a:ext uri="{FF2B5EF4-FFF2-40B4-BE49-F238E27FC236}">
                  <a16:creationId xmlns:a16="http://schemas.microsoft.com/office/drawing/2014/main" id="{27B05727-0E1D-68E1-742A-2C869A15FD99}"/>
                </a:ext>
              </a:extLst>
            </p:cNvPr>
            <p:cNvSpPr/>
            <p:nvPr/>
          </p:nvSpPr>
          <p:spPr>
            <a:xfrm>
              <a:off x="6172438" y="4049461"/>
              <a:ext cx="264760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Снижение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дублирования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8" name="Text 24">
              <a:extLst>
                <a:ext uri="{FF2B5EF4-FFF2-40B4-BE49-F238E27FC236}">
                  <a16:creationId xmlns:a16="http://schemas.microsoft.com/office/drawing/2014/main" id="{1B7DF0FB-70A2-14F4-6564-A5D0E1FCA703}"/>
                </a:ext>
              </a:extLst>
            </p:cNvPr>
            <p:cNvSpPr/>
            <p:nvPr/>
          </p:nvSpPr>
          <p:spPr>
            <a:xfrm>
              <a:off x="6172439" y="4192336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Автоматизация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процессов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9" name="Text 25">
              <a:extLst>
                <a:ext uri="{FF2B5EF4-FFF2-40B4-BE49-F238E27FC236}">
                  <a16:creationId xmlns:a16="http://schemas.microsoft.com/office/drawing/2014/main" id="{AD2919A9-E112-9F94-2836-708CED03E217}"/>
                </a:ext>
              </a:extLst>
            </p:cNvPr>
            <p:cNvSpPr/>
            <p:nvPr/>
          </p:nvSpPr>
          <p:spPr>
            <a:xfrm>
              <a:off x="6172439" y="433521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Целостное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управление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493C2079-BBDE-A110-E797-C75A28736C2A}"/>
                </a:ext>
              </a:extLst>
            </p:cNvPr>
            <p:cNvGrpSpPr/>
            <p:nvPr/>
          </p:nvGrpSpPr>
          <p:grpSpPr>
            <a:xfrm>
              <a:off x="8901350" y="3677141"/>
              <a:ext cx="2468513" cy="852465"/>
              <a:chOff x="8285798" y="3676884"/>
              <a:chExt cx="2468513" cy="852465"/>
            </a:xfrm>
          </p:grpSpPr>
          <p:sp>
            <p:nvSpPr>
              <p:cNvPr id="38" name="Text 27">
                <a:extLst>
                  <a:ext uri="{FF2B5EF4-FFF2-40B4-BE49-F238E27FC236}">
                    <a16:creationId xmlns:a16="http://schemas.microsoft.com/office/drawing/2014/main" id="{ACA17EDB-89CC-CBC0-1AA6-D1251BE57869}"/>
                  </a:ext>
                </a:extLst>
              </p:cNvPr>
              <p:cNvSpPr/>
              <p:nvPr/>
            </p:nvSpPr>
            <p:spPr>
              <a:xfrm>
                <a:off x="8286989" y="3676884"/>
                <a:ext cx="1843088" cy="184666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indent="0">
                  <a:buNone/>
                </a:pPr>
                <a:r>
                  <a:rPr lang="en-US" sz="1200" b="1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Ограничения</a:t>
                </a:r>
                <a:endParaRPr lang="en-US" sz="12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39" name="Text 28">
                <a:extLst>
                  <a:ext uri="{FF2B5EF4-FFF2-40B4-BE49-F238E27FC236}">
                    <a16:creationId xmlns:a16="http://schemas.microsoft.com/office/drawing/2014/main" id="{A23662AF-C6DF-A70D-0129-FA11898F5C59}"/>
                  </a:ext>
                </a:extLst>
              </p:cNvPr>
              <p:cNvSpPr/>
              <p:nvPr/>
            </p:nvSpPr>
            <p:spPr>
              <a:xfrm>
                <a:off x="8286988" y="3906586"/>
                <a:ext cx="2467323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Сложность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внедрения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0" name="Text 29">
                <a:extLst>
                  <a:ext uri="{FF2B5EF4-FFF2-40B4-BE49-F238E27FC236}">
                    <a16:creationId xmlns:a16="http://schemas.microsoft.com/office/drawing/2014/main" id="{04C78E56-F220-3609-02D8-59F0E39E0D02}"/>
                  </a:ext>
                </a:extLst>
              </p:cNvPr>
              <p:cNvSpPr/>
              <p:nvPr/>
            </p:nvSpPr>
            <p:spPr>
              <a:xfrm>
                <a:off x="8286989" y="4049461"/>
                <a:ext cx="184308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Высокая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стоимость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1" name="Text 30">
                <a:extLst>
                  <a:ext uri="{FF2B5EF4-FFF2-40B4-BE49-F238E27FC236}">
                    <a16:creationId xmlns:a16="http://schemas.microsoft.com/office/drawing/2014/main" id="{9442497D-29F4-57C2-5B1D-5248D108D428}"/>
                  </a:ext>
                </a:extLst>
              </p:cNvPr>
              <p:cNvSpPr/>
              <p:nvPr/>
            </p:nvSpPr>
            <p:spPr>
              <a:xfrm>
                <a:off x="8285799" y="4221573"/>
                <a:ext cx="2071687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Требует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зрелости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процессов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42" name="Text 30">
                <a:extLst>
                  <a:ext uri="{FF2B5EF4-FFF2-40B4-BE49-F238E27FC236}">
                    <a16:creationId xmlns:a16="http://schemas.microsoft.com/office/drawing/2014/main" id="{B44458EF-6632-0E71-72F4-C514FF7A4065}"/>
                  </a:ext>
                </a:extLst>
              </p:cNvPr>
              <p:cNvSpPr/>
              <p:nvPr/>
            </p:nvSpPr>
            <p:spPr>
              <a:xfrm>
                <a:off x="8285798" y="4375461"/>
                <a:ext cx="2071687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✗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Зависимость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от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вендора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  <p:sp>
          <p:nvSpPr>
            <p:cNvPr id="21" name="Text 31">
              <a:extLst>
                <a:ext uri="{FF2B5EF4-FFF2-40B4-BE49-F238E27FC236}">
                  <a16:creationId xmlns:a16="http://schemas.microsoft.com/office/drawing/2014/main" id="{919C5845-CE86-B78F-5987-8AD864B005BC}"/>
                </a:ext>
              </a:extLst>
            </p:cNvPr>
            <p:cNvSpPr/>
            <p:nvPr/>
          </p:nvSpPr>
          <p:spPr>
            <a:xfrm>
              <a:off x="8286989" y="4335211"/>
              <a:ext cx="184308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2" name="Text 32">
              <a:extLst>
                <a:ext uri="{FF2B5EF4-FFF2-40B4-BE49-F238E27FC236}">
                  <a16:creationId xmlns:a16="http://schemas.microsoft.com/office/drawing/2014/main" id="{E49BE484-F0FD-3167-96CF-DA427ACBD7B3}"/>
                </a:ext>
              </a:extLst>
            </p:cNvPr>
            <p:cNvSpPr/>
            <p:nvPr/>
          </p:nvSpPr>
          <p:spPr>
            <a:xfrm>
              <a:off x="6058139" y="4777021"/>
              <a:ext cx="4186238" cy="18466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2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Когда использовать</a:t>
              </a:r>
              <a:endParaRPr lang="en-US" sz="1200" dirty="0">
                <a:latin typeface="HSE Sans" panose="02000000000000000000" pitchFamily="2" charset="0"/>
              </a:endParaRPr>
            </a:p>
          </p:txBody>
        </p:sp>
        <p:pic>
          <p:nvPicPr>
            <p:cNvPr id="23" name="Image 5" descr="preencoded.png">
              <a:extLst>
                <a:ext uri="{FF2B5EF4-FFF2-40B4-BE49-F238E27FC236}">
                  <a16:creationId xmlns:a16="http://schemas.microsoft.com/office/drawing/2014/main" id="{437321E6-E626-8574-D333-2F0465C88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083667"/>
              <a:ext cx="114300" cy="114300"/>
            </a:xfrm>
            <a:prstGeom prst="rect">
              <a:avLst/>
            </a:prstGeom>
          </p:spPr>
        </p:pic>
        <p:sp>
          <p:nvSpPr>
            <p:cNvPr id="24" name="Text 33">
              <a:extLst>
                <a:ext uri="{FF2B5EF4-FFF2-40B4-BE49-F238E27FC236}">
                  <a16:creationId xmlns:a16="http://schemas.microsoft.com/office/drawing/2014/main" id="{6A85E929-DC44-AA13-156B-293F28300A2D}"/>
                </a:ext>
              </a:extLst>
            </p:cNvPr>
            <p:cNvSpPr/>
            <p:nvPr/>
          </p:nvSpPr>
          <p:spPr>
            <a:xfrm>
              <a:off x="6229589" y="5062980"/>
              <a:ext cx="359971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Множество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разрозненных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источников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25" name="Image 6" descr="preencoded.png">
              <a:extLst>
                <a:ext uri="{FF2B5EF4-FFF2-40B4-BE49-F238E27FC236}">
                  <a16:creationId xmlns:a16="http://schemas.microsoft.com/office/drawing/2014/main" id="{E3F258E6-10F1-307F-8537-E6EA9FC02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255117"/>
              <a:ext cx="114300" cy="114300"/>
            </a:xfrm>
            <a:prstGeom prst="rect">
              <a:avLst/>
            </a:prstGeom>
          </p:spPr>
        </p:pic>
        <p:sp>
          <p:nvSpPr>
            <p:cNvPr id="26" name="Text 34">
              <a:extLst>
                <a:ext uri="{FF2B5EF4-FFF2-40B4-BE49-F238E27FC236}">
                  <a16:creationId xmlns:a16="http://schemas.microsoft.com/office/drawing/2014/main" id="{2CCF9A6B-1633-9093-3105-A5C22CA2B0D8}"/>
                </a:ext>
              </a:extLst>
            </p:cNvPr>
            <p:cNvSpPr/>
            <p:nvPr/>
          </p:nvSpPr>
          <p:spPr>
            <a:xfrm>
              <a:off x="6229589" y="5234430"/>
              <a:ext cx="3599714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Гибридная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мульти-облачная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27" name="Image 7" descr="preencoded.png">
              <a:extLst>
                <a:ext uri="{FF2B5EF4-FFF2-40B4-BE49-F238E27FC236}">
                  <a16:creationId xmlns:a16="http://schemas.microsoft.com/office/drawing/2014/main" id="{D3DEF3E0-6E62-69FB-D833-0A143AF21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426567"/>
              <a:ext cx="114300" cy="114300"/>
            </a:xfrm>
            <a:prstGeom prst="rect">
              <a:avLst/>
            </a:prstGeom>
          </p:spPr>
        </p:pic>
        <p:sp>
          <p:nvSpPr>
            <p:cNvPr id="28" name="Text 35">
              <a:extLst>
                <a:ext uri="{FF2B5EF4-FFF2-40B4-BE49-F238E27FC236}">
                  <a16:creationId xmlns:a16="http://schemas.microsoft.com/office/drawing/2014/main" id="{3A57E6D3-1214-1CDE-ACF8-E19040EF2F82}"/>
                </a:ext>
              </a:extLst>
            </p:cNvPr>
            <p:cNvSpPr/>
            <p:nvPr/>
          </p:nvSpPr>
          <p:spPr>
            <a:xfrm>
              <a:off x="6229588" y="5405880"/>
              <a:ext cx="3525069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Потребность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едином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управлении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29" name="Image 8" descr="preencoded.png">
              <a:extLst>
                <a:ext uri="{FF2B5EF4-FFF2-40B4-BE49-F238E27FC236}">
                  <a16:creationId xmlns:a16="http://schemas.microsoft.com/office/drawing/2014/main" id="{4109EFA3-ACE8-9CE9-F7B1-35291C02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8139" y="5598017"/>
              <a:ext cx="114300" cy="114300"/>
            </a:xfrm>
            <a:prstGeom prst="rect">
              <a:avLst/>
            </a:prstGeom>
          </p:spPr>
        </p:pic>
        <p:sp>
          <p:nvSpPr>
            <p:cNvPr id="30" name="Text 36">
              <a:extLst>
                <a:ext uri="{FF2B5EF4-FFF2-40B4-BE49-F238E27FC236}">
                  <a16:creationId xmlns:a16="http://schemas.microsoft.com/office/drawing/2014/main" id="{1EB93819-439C-39CB-A87A-D683E7820ECB}"/>
                </a:ext>
              </a:extLst>
            </p:cNvPr>
            <p:cNvSpPr/>
            <p:nvPr/>
          </p:nvSpPr>
          <p:spPr>
            <a:xfrm>
              <a:off x="6229589" y="5577330"/>
              <a:ext cx="3823649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Высокие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требования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</a:t>
              </a: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 </a:t>
              </a:r>
              <a:r>
                <a:rPr lang="en-US" sz="1000" dirty="0" err="1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безопасности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1" name="Text 38">
              <a:extLst>
                <a:ext uri="{FF2B5EF4-FFF2-40B4-BE49-F238E27FC236}">
                  <a16:creationId xmlns:a16="http://schemas.microsoft.com/office/drawing/2014/main" id="{9F69D49B-E94C-58EE-1722-A995289FFABD}"/>
                </a:ext>
              </a:extLst>
            </p:cNvPr>
            <p:cNvSpPr/>
            <p:nvPr/>
          </p:nvSpPr>
          <p:spPr>
            <a:xfrm>
              <a:off x="10771943" y="6367333"/>
              <a:ext cx="65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endParaRPr lang="en-US" sz="1000" dirty="0">
                <a:latin typeface="HSE Sans" panose="02000000000000000000" pitchFamily="2" charset="0"/>
              </a:endParaRPr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CEAE3BC-E075-72AF-A880-AD373617B420}"/>
                </a:ext>
              </a:extLst>
            </p:cNvPr>
            <p:cNvGrpSpPr/>
            <p:nvPr/>
          </p:nvGrpSpPr>
          <p:grpSpPr>
            <a:xfrm>
              <a:off x="6172438" y="2716703"/>
              <a:ext cx="4599505" cy="668331"/>
              <a:chOff x="6172438" y="2777873"/>
              <a:chExt cx="4599505" cy="668331"/>
            </a:xfrm>
          </p:grpSpPr>
          <p:sp>
            <p:nvSpPr>
              <p:cNvPr id="33" name="Text 17">
                <a:extLst>
                  <a:ext uri="{FF2B5EF4-FFF2-40B4-BE49-F238E27FC236}">
                    <a16:creationId xmlns:a16="http://schemas.microsoft.com/office/drawing/2014/main" id="{5EB71F42-8A36-0DB9-E7DE-C314957A2FD3}"/>
                  </a:ext>
                </a:extLst>
              </p:cNvPr>
              <p:cNvSpPr/>
              <p:nvPr/>
            </p:nvSpPr>
            <p:spPr>
              <a:xfrm>
                <a:off x="6172439" y="2777873"/>
                <a:ext cx="4310036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Все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районы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(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источники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данных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)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связаны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единой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инфраструктурой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34" name="Text 18">
                <a:extLst>
                  <a:ext uri="{FF2B5EF4-FFF2-40B4-BE49-F238E27FC236}">
                    <a16:creationId xmlns:a16="http://schemas.microsoft.com/office/drawing/2014/main" id="{0724E0EF-0704-F49D-E947-73B14CD348D7}"/>
                  </a:ext>
                </a:extLst>
              </p:cNvPr>
              <p:cNvSpPr/>
              <p:nvPr/>
            </p:nvSpPr>
            <p:spPr>
              <a:xfrm>
                <a:off x="6172439" y="2949323"/>
                <a:ext cx="3957638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Центральная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система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знает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,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где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что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находится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35" name="Text 19">
                <a:extLst>
                  <a:ext uri="{FF2B5EF4-FFF2-40B4-BE49-F238E27FC236}">
                    <a16:creationId xmlns:a16="http://schemas.microsoft.com/office/drawing/2014/main" id="{F4F064D1-517F-8371-19B9-5C3EFBB4507C}"/>
                  </a:ext>
                </a:extLst>
              </p:cNvPr>
              <p:cNvSpPr/>
              <p:nvPr/>
            </p:nvSpPr>
            <p:spPr>
              <a:xfrm>
                <a:off x="6172439" y="3120773"/>
                <a:ext cx="459950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Автоматизированная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маршрутизация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доставка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  <p:sp>
            <p:nvSpPr>
              <p:cNvPr id="36" name="Text 19">
                <a:extLst>
                  <a:ext uri="{FF2B5EF4-FFF2-40B4-BE49-F238E27FC236}">
                    <a16:creationId xmlns:a16="http://schemas.microsoft.com/office/drawing/2014/main" id="{55B48ED1-4043-FE46-2402-2668478CA89E}"/>
                  </a:ext>
                </a:extLst>
              </p:cNvPr>
              <p:cNvSpPr/>
              <p:nvPr/>
            </p:nvSpPr>
            <p:spPr>
              <a:xfrm>
                <a:off x="6172438" y="3292316"/>
                <a:ext cx="4599504" cy="153888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>
                <a:spAutoFit/>
              </a:bodyPr>
              <a:lstStyle/>
              <a:p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•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Единая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система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безопасности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и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контроля</a:t>
                </a:r>
                <a:r>
                  <a:rPr lang="en-US" sz="1000" dirty="0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 </a:t>
                </a:r>
                <a:r>
                  <a:rPr lang="en-US" sz="1000" dirty="0" err="1">
                    <a:latin typeface="HSE Sans" panose="02000000000000000000" pitchFamily="2" charset="0"/>
                    <a:ea typeface="Noto Sans" pitchFamily="34" charset="-122"/>
                    <a:cs typeface="Noto Sans" pitchFamily="34" charset="-120"/>
                  </a:rPr>
                  <a:t>доступа</a:t>
                </a:r>
                <a:endParaRPr lang="en-US" sz="1000" dirty="0">
                  <a:latin typeface="HSE Sans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4941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239B216-F5ED-B348-A1BB-CE85242168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86A2D4-D42B-854C-9F3E-6A8095E580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8F0E61-4402-1545-ABC6-7EB156E5B9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ADAEADE2-5608-702C-D0C1-9F89A8AAFB30}"/>
              </a:ext>
            </a:extLst>
          </p:cNvPr>
          <p:cNvSpPr/>
          <p:nvPr/>
        </p:nvSpPr>
        <p:spPr>
          <a:xfrm>
            <a:off x="661836" y="1207512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Сравнение архитектур хранения данных</a:t>
            </a:r>
            <a:endParaRPr lang="en-US" sz="2400" dirty="0">
              <a:latin typeface="HSE Sans" panose="02000000000000000000" pitchFamily="2" charset="0"/>
            </a:endParaRPr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E6490364-8BB0-8869-13AF-9E9C86E5629A}"/>
              </a:ext>
            </a:extLst>
          </p:cNvPr>
          <p:cNvGrpSpPr/>
          <p:nvPr/>
        </p:nvGrpSpPr>
        <p:grpSpPr>
          <a:xfrm>
            <a:off x="666491" y="1937707"/>
            <a:ext cx="11014574" cy="4248894"/>
            <a:chOff x="665408" y="1767225"/>
            <a:chExt cx="8451056" cy="4248894"/>
          </a:xfrm>
        </p:grpSpPr>
        <p:sp>
          <p:nvSpPr>
            <p:cNvPr id="16" name="Shape 2">
              <a:extLst>
                <a:ext uri="{FF2B5EF4-FFF2-40B4-BE49-F238E27FC236}">
                  <a16:creationId xmlns:a16="http://schemas.microsoft.com/office/drawing/2014/main" id="{B7103C1A-D875-BF94-5478-7F4A2826EDF6}"/>
                </a:ext>
              </a:extLst>
            </p:cNvPr>
            <p:cNvSpPr/>
            <p:nvPr/>
          </p:nvSpPr>
          <p:spPr>
            <a:xfrm>
              <a:off x="665408" y="1767225"/>
              <a:ext cx="1547682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Text 3">
              <a:extLst>
                <a:ext uri="{FF2B5EF4-FFF2-40B4-BE49-F238E27FC236}">
                  <a16:creationId xmlns:a16="http://schemas.microsoft.com/office/drawing/2014/main" id="{8953DCDE-042E-3D1B-C7B5-41CB1C65EE30}"/>
                </a:ext>
              </a:extLst>
            </p:cNvPr>
            <p:cNvSpPr/>
            <p:nvPr/>
          </p:nvSpPr>
          <p:spPr>
            <a:xfrm>
              <a:off x="665408" y="1767991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Характеристика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18" name="Shape 4">
              <a:extLst>
                <a:ext uri="{FF2B5EF4-FFF2-40B4-BE49-F238E27FC236}">
                  <a16:creationId xmlns:a16="http://schemas.microsoft.com/office/drawing/2014/main" id="{6A07E843-065C-8999-EA14-0F802D15D920}"/>
                </a:ext>
              </a:extLst>
            </p:cNvPr>
            <p:cNvSpPr/>
            <p:nvPr/>
          </p:nvSpPr>
          <p:spPr>
            <a:xfrm>
              <a:off x="2213090" y="1767225"/>
              <a:ext cx="1440080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Text 5">
              <a:extLst>
                <a:ext uri="{FF2B5EF4-FFF2-40B4-BE49-F238E27FC236}">
                  <a16:creationId xmlns:a16="http://schemas.microsoft.com/office/drawing/2014/main" id="{CD2AE2F2-1010-2A11-6B11-053C09B4CC5C}"/>
                </a:ext>
              </a:extLst>
            </p:cNvPr>
            <p:cNvSpPr/>
            <p:nvPr/>
          </p:nvSpPr>
          <p:spPr>
            <a:xfrm>
              <a:off x="2213090" y="1767991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Warehouse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0" name="Shape 6">
              <a:extLst>
                <a:ext uri="{FF2B5EF4-FFF2-40B4-BE49-F238E27FC236}">
                  <a16:creationId xmlns:a16="http://schemas.microsoft.com/office/drawing/2014/main" id="{9ADCEB27-6DD2-2A73-8FAE-262412DA902F}"/>
                </a:ext>
              </a:extLst>
            </p:cNvPr>
            <p:cNvSpPr/>
            <p:nvPr/>
          </p:nvSpPr>
          <p:spPr>
            <a:xfrm>
              <a:off x="3653170" y="1767225"/>
              <a:ext cx="1371181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Text 7">
              <a:extLst>
                <a:ext uri="{FF2B5EF4-FFF2-40B4-BE49-F238E27FC236}">
                  <a16:creationId xmlns:a16="http://schemas.microsoft.com/office/drawing/2014/main" id="{5DF375E2-24D7-CE9B-9919-82D279C51056}"/>
                </a:ext>
              </a:extLst>
            </p:cNvPr>
            <p:cNvSpPr/>
            <p:nvPr/>
          </p:nvSpPr>
          <p:spPr>
            <a:xfrm>
              <a:off x="3653170" y="1767991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Lake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2" name="Shape 8">
              <a:extLst>
                <a:ext uri="{FF2B5EF4-FFF2-40B4-BE49-F238E27FC236}">
                  <a16:creationId xmlns:a16="http://schemas.microsoft.com/office/drawing/2014/main" id="{BF4DDBFC-F328-3FF7-A4E1-A57735F7595B}"/>
                </a:ext>
              </a:extLst>
            </p:cNvPr>
            <p:cNvSpPr/>
            <p:nvPr/>
          </p:nvSpPr>
          <p:spPr>
            <a:xfrm>
              <a:off x="5024351" y="1767225"/>
              <a:ext cx="1371181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Text 9">
              <a:extLst>
                <a:ext uri="{FF2B5EF4-FFF2-40B4-BE49-F238E27FC236}">
                  <a16:creationId xmlns:a16="http://schemas.microsoft.com/office/drawing/2014/main" id="{C6C14098-FD5D-FE67-E476-66F3B401F6CD}"/>
                </a:ext>
              </a:extLst>
            </p:cNvPr>
            <p:cNvSpPr/>
            <p:nvPr/>
          </p:nvSpPr>
          <p:spPr>
            <a:xfrm>
              <a:off x="5024351" y="1767991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Lakehouse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4" name="Shape 10">
              <a:extLst>
                <a:ext uri="{FF2B5EF4-FFF2-40B4-BE49-F238E27FC236}">
                  <a16:creationId xmlns:a16="http://schemas.microsoft.com/office/drawing/2014/main" id="{613562A7-9E88-5C15-18E6-EEA0A7FD61A3}"/>
                </a:ext>
              </a:extLst>
            </p:cNvPr>
            <p:cNvSpPr/>
            <p:nvPr/>
          </p:nvSpPr>
          <p:spPr>
            <a:xfrm>
              <a:off x="6395533" y="1767225"/>
              <a:ext cx="1520782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Text 11">
              <a:extLst>
                <a:ext uri="{FF2B5EF4-FFF2-40B4-BE49-F238E27FC236}">
                  <a16:creationId xmlns:a16="http://schemas.microsoft.com/office/drawing/2014/main" id="{C9D116D2-6030-6A6B-4AE7-E71D983C9BB4}"/>
                </a:ext>
              </a:extLst>
            </p:cNvPr>
            <p:cNvSpPr/>
            <p:nvPr/>
          </p:nvSpPr>
          <p:spPr>
            <a:xfrm>
              <a:off x="6395533" y="1767991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Mesh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6" name="Shape 12">
              <a:extLst>
                <a:ext uri="{FF2B5EF4-FFF2-40B4-BE49-F238E27FC236}">
                  <a16:creationId xmlns:a16="http://schemas.microsoft.com/office/drawing/2014/main" id="{D2414E0C-7AED-5A28-EFD5-7F4A1013CF24}"/>
                </a:ext>
              </a:extLst>
            </p:cNvPr>
            <p:cNvSpPr/>
            <p:nvPr/>
          </p:nvSpPr>
          <p:spPr>
            <a:xfrm>
              <a:off x="7916314" y="1767225"/>
              <a:ext cx="1200150" cy="29289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9">
              <a:solidFill>
                <a:srgbClr val="D1D5DB"/>
              </a:solidFill>
              <a:prstDash val="soli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Text 13">
              <a:extLst>
                <a:ext uri="{FF2B5EF4-FFF2-40B4-BE49-F238E27FC236}">
                  <a16:creationId xmlns:a16="http://schemas.microsoft.com/office/drawing/2014/main" id="{A4B89201-4CB6-A4ED-FCDF-599AF3401AA2}"/>
                </a:ext>
              </a:extLst>
            </p:cNvPr>
            <p:cNvSpPr/>
            <p:nvPr/>
          </p:nvSpPr>
          <p:spPr>
            <a:xfrm>
              <a:off x="8269373" y="1767991"/>
              <a:ext cx="565469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Data Fabric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8" name="Text 14">
              <a:extLst>
                <a:ext uri="{FF2B5EF4-FFF2-40B4-BE49-F238E27FC236}">
                  <a16:creationId xmlns:a16="http://schemas.microsoft.com/office/drawing/2014/main" id="{C59A15D4-7D24-EABA-3F02-F11586537028}"/>
                </a:ext>
              </a:extLst>
            </p:cNvPr>
            <p:cNvSpPr/>
            <p:nvPr/>
          </p:nvSpPr>
          <p:spPr>
            <a:xfrm>
              <a:off x="665408" y="2060885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Структура 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29" name="Text 15">
              <a:extLst>
                <a:ext uri="{FF2B5EF4-FFF2-40B4-BE49-F238E27FC236}">
                  <a16:creationId xmlns:a16="http://schemas.microsoft.com/office/drawing/2014/main" id="{56177398-ECEB-A9D4-EB1B-B91B5538A350}"/>
                </a:ext>
              </a:extLst>
            </p:cNvPr>
            <p:cNvSpPr/>
            <p:nvPr/>
          </p:nvSpPr>
          <p:spPr>
            <a:xfrm>
              <a:off x="2213090" y="2060885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Структурированные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0" name="Text 16">
              <a:extLst>
                <a:ext uri="{FF2B5EF4-FFF2-40B4-BE49-F238E27FC236}">
                  <a16:creationId xmlns:a16="http://schemas.microsoft.com/office/drawing/2014/main" id="{880AF2FF-26C2-81B4-BA82-AC8EB0FBD290}"/>
                </a:ext>
              </a:extLst>
            </p:cNvPr>
            <p:cNvSpPr/>
            <p:nvPr/>
          </p:nvSpPr>
          <p:spPr>
            <a:xfrm>
              <a:off x="3653170" y="2060885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1" name="Text 17">
              <a:extLst>
                <a:ext uri="{FF2B5EF4-FFF2-40B4-BE49-F238E27FC236}">
                  <a16:creationId xmlns:a16="http://schemas.microsoft.com/office/drawing/2014/main" id="{5117AD4A-5BBE-380B-FC22-F6F7E50E381F}"/>
                </a:ext>
              </a:extLst>
            </p:cNvPr>
            <p:cNvSpPr/>
            <p:nvPr/>
          </p:nvSpPr>
          <p:spPr>
            <a:xfrm>
              <a:off x="5024351" y="2060885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2" name="Text 18">
              <a:extLst>
                <a:ext uri="{FF2B5EF4-FFF2-40B4-BE49-F238E27FC236}">
                  <a16:creationId xmlns:a16="http://schemas.microsoft.com/office/drawing/2014/main" id="{90F9A249-E4BD-F450-28DC-9D0339A315C1}"/>
                </a:ext>
              </a:extLst>
            </p:cNvPr>
            <p:cNvSpPr/>
            <p:nvPr/>
          </p:nvSpPr>
          <p:spPr>
            <a:xfrm>
              <a:off x="6395533" y="2060885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3" name="Text 19">
              <a:extLst>
                <a:ext uri="{FF2B5EF4-FFF2-40B4-BE49-F238E27FC236}">
                  <a16:creationId xmlns:a16="http://schemas.microsoft.com/office/drawing/2014/main" id="{DA40A0EC-0F02-EE70-5830-940F200D884E}"/>
                </a:ext>
              </a:extLst>
            </p:cNvPr>
            <p:cNvSpPr/>
            <p:nvPr/>
          </p:nvSpPr>
          <p:spPr>
            <a:xfrm>
              <a:off x="8349934" y="2060885"/>
              <a:ext cx="404349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Любые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4" name="Shape 20">
              <a:extLst>
                <a:ext uri="{FF2B5EF4-FFF2-40B4-BE49-F238E27FC236}">
                  <a16:creationId xmlns:a16="http://schemas.microsoft.com/office/drawing/2014/main" id="{0C7DD9B0-9E3A-15E2-4E8A-341BB673DA22}"/>
                </a:ext>
              </a:extLst>
            </p:cNvPr>
            <p:cNvSpPr/>
            <p:nvPr/>
          </p:nvSpPr>
          <p:spPr>
            <a:xfrm>
              <a:off x="665408" y="2353012"/>
              <a:ext cx="8451056" cy="292894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Text 21">
              <a:extLst>
                <a:ext uri="{FF2B5EF4-FFF2-40B4-BE49-F238E27FC236}">
                  <a16:creationId xmlns:a16="http://schemas.microsoft.com/office/drawing/2014/main" id="{424BF135-BA39-1F94-430E-B786AB79DEEC}"/>
                </a:ext>
              </a:extLst>
            </p:cNvPr>
            <p:cNvSpPr/>
            <p:nvPr/>
          </p:nvSpPr>
          <p:spPr>
            <a:xfrm>
              <a:off x="665408" y="2353778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Схема 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6" name="Text 22">
              <a:extLst>
                <a:ext uri="{FF2B5EF4-FFF2-40B4-BE49-F238E27FC236}">
                  <a16:creationId xmlns:a16="http://schemas.microsoft.com/office/drawing/2014/main" id="{256EDCFC-E0A3-62FC-31D9-EBA71E984305}"/>
                </a:ext>
              </a:extLst>
            </p:cNvPr>
            <p:cNvSpPr/>
            <p:nvPr/>
          </p:nvSpPr>
          <p:spPr>
            <a:xfrm>
              <a:off x="2213090" y="2353778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Schema-on-write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7" name="Text 23">
              <a:extLst>
                <a:ext uri="{FF2B5EF4-FFF2-40B4-BE49-F238E27FC236}">
                  <a16:creationId xmlns:a16="http://schemas.microsoft.com/office/drawing/2014/main" id="{11B3F614-14CB-92FD-0874-55F1564C1215}"/>
                </a:ext>
              </a:extLst>
            </p:cNvPr>
            <p:cNvSpPr/>
            <p:nvPr/>
          </p:nvSpPr>
          <p:spPr>
            <a:xfrm>
              <a:off x="3653170" y="2353778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Schema-on-read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8" name="Text 24">
              <a:extLst>
                <a:ext uri="{FF2B5EF4-FFF2-40B4-BE49-F238E27FC236}">
                  <a16:creationId xmlns:a16="http://schemas.microsoft.com/office/drawing/2014/main" id="{FEC9F424-80D8-A3F6-10A5-58105BF28366}"/>
                </a:ext>
              </a:extLst>
            </p:cNvPr>
            <p:cNvSpPr/>
            <p:nvPr/>
          </p:nvSpPr>
          <p:spPr>
            <a:xfrm>
              <a:off x="5024351" y="2353778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Гибридная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39" name="Text 25">
              <a:extLst>
                <a:ext uri="{FF2B5EF4-FFF2-40B4-BE49-F238E27FC236}">
                  <a16:creationId xmlns:a16="http://schemas.microsoft.com/office/drawing/2014/main" id="{349D06A7-5D93-B8F6-BDBE-B35DA439307C}"/>
                </a:ext>
              </a:extLst>
            </p:cNvPr>
            <p:cNvSpPr/>
            <p:nvPr/>
          </p:nvSpPr>
          <p:spPr>
            <a:xfrm>
              <a:off x="6395533" y="2353778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 доменам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0" name="Text 26">
              <a:extLst>
                <a:ext uri="{FF2B5EF4-FFF2-40B4-BE49-F238E27FC236}">
                  <a16:creationId xmlns:a16="http://schemas.microsoft.com/office/drawing/2014/main" id="{581C3115-99E5-59B5-8313-04181BF3A3F1}"/>
                </a:ext>
              </a:extLst>
            </p:cNvPr>
            <p:cNvSpPr/>
            <p:nvPr/>
          </p:nvSpPr>
          <p:spPr>
            <a:xfrm>
              <a:off x="8229401" y="2353778"/>
              <a:ext cx="645414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Метаданные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1" name="Text 27">
              <a:extLst>
                <a:ext uri="{FF2B5EF4-FFF2-40B4-BE49-F238E27FC236}">
                  <a16:creationId xmlns:a16="http://schemas.microsoft.com/office/drawing/2014/main" id="{D3BD20EC-29BF-F19D-7CDC-EC68AA8CEFC6}"/>
                </a:ext>
              </a:extLst>
            </p:cNvPr>
            <p:cNvSpPr/>
            <p:nvPr/>
          </p:nvSpPr>
          <p:spPr>
            <a:xfrm>
              <a:off x="665408" y="2646672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Организация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2" name="Text 28">
              <a:extLst>
                <a:ext uri="{FF2B5EF4-FFF2-40B4-BE49-F238E27FC236}">
                  <a16:creationId xmlns:a16="http://schemas.microsoft.com/office/drawing/2014/main" id="{0FDA69A0-D755-5291-396C-56ACB94B1880}"/>
                </a:ext>
              </a:extLst>
            </p:cNvPr>
            <p:cNvSpPr/>
            <p:nvPr/>
          </p:nvSpPr>
          <p:spPr>
            <a:xfrm>
              <a:off x="2213090" y="2646672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3" name="Text 29">
              <a:extLst>
                <a:ext uri="{FF2B5EF4-FFF2-40B4-BE49-F238E27FC236}">
                  <a16:creationId xmlns:a16="http://schemas.microsoft.com/office/drawing/2014/main" id="{F2DA5133-00C1-6BE4-4D3E-B7770DCCDE51}"/>
                </a:ext>
              </a:extLst>
            </p:cNvPr>
            <p:cNvSpPr/>
            <p:nvPr/>
          </p:nvSpPr>
          <p:spPr>
            <a:xfrm>
              <a:off x="3653170" y="2646672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4" name="Text 30">
              <a:extLst>
                <a:ext uri="{FF2B5EF4-FFF2-40B4-BE49-F238E27FC236}">
                  <a16:creationId xmlns:a16="http://schemas.microsoft.com/office/drawing/2014/main" id="{35A214CE-1FB1-6210-5D4D-1EAC1071C9B8}"/>
                </a:ext>
              </a:extLst>
            </p:cNvPr>
            <p:cNvSpPr/>
            <p:nvPr/>
          </p:nvSpPr>
          <p:spPr>
            <a:xfrm>
              <a:off x="5024351" y="2646672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Централизованная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5" name="Text 31">
              <a:extLst>
                <a:ext uri="{FF2B5EF4-FFF2-40B4-BE49-F238E27FC236}">
                  <a16:creationId xmlns:a16="http://schemas.microsoft.com/office/drawing/2014/main" id="{8B5FD3AC-837B-A761-A280-451D693B0280}"/>
                </a:ext>
              </a:extLst>
            </p:cNvPr>
            <p:cNvSpPr/>
            <p:nvPr/>
          </p:nvSpPr>
          <p:spPr>
            <a:xfrm>
              <a:off x="6395533" y="2646672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Децентрализованная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6" name="Text 32">
              <a:extLst>
                <a:ext uri="{FF2B5EF4-FFF2-40B4-BE49-F238E27FC236}">
                  <a16:creationId xmlns:a16="http://schemas.microsoft.com/office/drawing/2014/main" id="{14345951-186A-D310-FA05-FC17FE181053}"/>
                </a:ext>
              </a:extLst>
            </p:cNvPr>
            <p:cNvSpPr/>
            <p:nvPr/>
          </p:nvSpPr>
          <p:spPr>
            <a:xfrm>
              <a:off x="8151915" y="2646672"/>
              <a:ext cx="800385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Распределенная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7" name="Shape 33">
              <a:extLst>
                <a:ext uri="{FF2B5EF4-FFF2-40B4-BE49-F238E27FC236}">
                  <a16:creationId xmlns:a16="http://schemas.microsoft.com/office/drawing/2014/main" id="{99726D61-5B41-97CD-7084-D571AC751324}"/>
                </a:ext>
              </a:extLst>
            </p:cNvPr>
            <p:cNvSpPr/>
            <p:nvPr/>
          </p:nvSpPr>
          <p:spPr>
            <a:xfrm>
              <a:off x="665408" y="2938800"/>
              <a:ext cx="8451056" cy="292894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Text 34">
              <a:extLst>
                <a:ext uri="{FF2B5EF4-FFF2-40B4-BE49-F238E27FC236}">
                  <a16:creationId xmlns:a16="http://schemas.microsoft.com/office/drawing/2014/main" id="{093C26EF-919F-058A-B0A8-2042D25B8567}"/>
                </a:ext>
              </a:extLst>
            </p:cNvPr>
            <p:cNvSpPr/>
            <p:nvPr/>
          </p:nvSpPr>
          <p:spPr>
            <a:xfrm>
              <a:off x="665408" y="2939566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Стоимость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49" name="Text 35">
              <a:extLst>
                <a:ext uri="{FF2B5EF4-FFF2-40B4-BE49-F238E27FC236}">
                  <a16:creationId xmlns:a16="http://schemas.microsoft.com/office/drawing/2014/main" id="{235FF963-51C3-843A-82A0-C39A9C6F0BA0}"/>
                </a:ext>
              </a:extLst>
            </p:cNvPr>
            <p:cNvSpPr/>
            <p:nvPr/>
          </p:nvSpPr>
          <p:spPr>
            <a:xfrm>
              <a:off x="2213090" y="2939566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0" name="Text 36">
              <a:extLst>
                <a:ext uri="{FF2B5EF4-FFF2-40B4-BE49-F238E27FC236}">
                  <a16:creationId xmlns:a16="http://schemas.microsoft.com/office/drawing/2014/main" id="{DF8BFAC0-EFC3-D10D-8550-7F6B2D66FBF5}"/>
                </a:ext>
              </a:extLst>
            </p:cNvPr>
            <p:cNvSpPr/>
            <p:nvPr/>
          </p:nvSpPr>
          <p:spPr>
            <a:xfrm>
              <a:off x="3653170" y="2939566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Низкая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1" name="Text 37">
              <a:extLst>
                <a:ext uri="{FF2B5EF4-FFF2-40B4-BE49-F238E27FC236}">
                  <a16:creationId xmlns:a16="http://schemas.microsoft.com/office/drawing/2014/main" id="{2E6E937E-BEF1-6635-4B3A-F7F98AA3F8E2}"/>
                </a:ext>
              </a:extLst>
            </p:cNvPr>
            <p:cNvSpPr/>
            <p:nvPr/>
          </p:nvSpPr>
          <p:spPr>
            <a:xfrm>
              <a:off x="5024351" y="2939566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Средняя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2" name="Text 38">
              <a:extLst>
                <a:ext uri="{FF2B5EF4-FFF2-40B4-BE49-F238E27FC236}">
                  <a16:creationId xmlns:a16="http://schemas.microsoft.com/office/drawing/2014/main" id="{1077BCD8-9F51-5537-B70A-25E9A3C21034}"/>
                </a:ext>
              </a:extLst>
            </p:cNvPr>
            <p:cNvSpPr/>
            <p:nvPr/>
          </p:nvSpPr>
          <p:spPr>
            <a:xfrm>
              <a:off x="6395533" y="2939566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Средняя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3" name="Text 39">
              <a:extLst>
                <a:ext uri="{FF2B5EF4-FFF2-40B4-BE49-F238E27FC236}">
                  <a16:creationId xmlns:a16="http://schemas.microsoft.com/office/drawing/2014/main" id="{D9B2CCF3-5EFC-969D-FDE0-5C0E7CB47E94}"/>
                </a:ext>
              </a:extLst>
            </p:cNvPr>
            <p:cNvSpPr/>
            <p:nvPr/>
          </p:nvSpPr>
          <p:spPr>
            <a:xfrm>
              <a:off x="8323491" y="2939566"/>
              <a:ext cx="457236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4" name="Text 40">
              <a:extLst>
                <a:ext uri="{FF2B5EF4-FFF2-40B4-BE49-F238E27FC236}">
                  <a16:creationId xmlns:a16="http://schemas.microsoft.com/office/drawing/2014/main" id="{05A4B453-B20D-78DE-97D4-B2252932E384}"/>
                </a:ext>
              </a:extLst>
            </p:cNvPr>
            <p:cNvSpPr/>
            <p:nvPr/>
          </p:nvSpPr>
          <p:spPr>
            <a:xfrm>
              <a:off x="665408" y="3232460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Качество 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5" name="Text 41">
              <a:extLst>
                <a:ext uri="{FF2B5EF4-FFF2-40B4-BE49-F238E27FC236}">
                  <a16:creationId xmlns:a16="http://schemas.microsoft.com/office/drawing/2014/main" id="{EB7A8CFF-EE05-0B8E-FA8F-91524E17E606}"/>
                </a:ext>
              </a:extLst>
            </p:cNvPr>
            <p:cNvSpPr/>
            <p:nvPr/>
          </p:nvSpPr>
          <p:spPr>
            <a:xfrm>
              <a:off x="2213090" y="3232460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Высокое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6" name="Text 42">
              <a:extLst>
                <a:ext uri="{FF2B5EF4-FFF2-40B4-BE49-F238E27FC236}">
                  <a16:creationId xmlns:a16="http://schemas.microsoft.com/office/drawing/2014/main" id="{F2EF3CF0-79E7-5430-2878-77E45B519D14}"/>
                </a:ext>
              </a:extLst>
            </p:cNvPr>
            <p:cNvSpPr/>
            <p:nvPr/>
          </p:nvSpPr>
          <p:spPr>
            <a:xfrm>
              <a:off x="3653170" y="3232460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Низкое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7" name="Text 43">
              <a:extLst>
                <a:ext uri="{FF2B5EF4-FFF2-40B4-BE49-F238E27FC236}">
                  <a16:creationId xmlns:a16="http://schemas.microsoft.com/office/drawing/2014/main" id="{72E6066C-5DC4-EF5D-2087-B9A0FA3D9098}"/>
                </a:ext>
              </a:extLst>
            </p:cNvPr>
            <p:cNvSpPr/>
            <p:nvPr/>
          </p:nvSpPr>
          <p:spPr>
            <a:xfrm>
              <a:off x="5024351" y="3232460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Среднее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8" name="Text 44">
              <a:extLst>
                <a:ext uri="{FF2B5EF4-FFF2-40B4-BE49-F238E27FC236}">
                  <a16:creationId xmlns:a16="http://schemas.microsoft.com/office/drawing/2014/main" id="{0D8C60AC-CE8C-08AC-D085-796893745E8C}"/>
                </a:ext>
              </a:extLst>
            </p:cNvPr>
            <p:cNvSpPr/>
            <p:nvPr/>
          </p:nvSpPr>
          <p:spPr>
            <a:xfrm>
              <a:off x="6395533" y="3232460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Зависит от домена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9" name="Text 45">
              <a:extLst>
                <a:ext uri="{FF2B5EF4-FFF2-40B4-BE49-F238E27FC236}">
                  <a16:creationId xmlns:a16="http://schemas.microsoft.com/office/drawing/2014/main" id="{F4D00E95-DDCC-1900-2DD1-D4D62754A4C5}"/>
                </a:ext>
              </a:extLst>
            </p:cNvPr>
            <p:cNvSpPr/>
            <p:nvPr/>
          </p:nvSpPr>
          <p:spPr>
            <a:xfrm>
              <a:off x="8319801" y="3232460"/>
              <a:ext cx="464615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Высокое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0" name="Shape 46">
              <a:extLst>
                <a:ext uri="{FF2B5EF4-FFF2-40B4-BE49-F238E27FC236}">
                  <a16:creationId xmlns:a16="http://schemas.microsoft.com/office/drawing/2014/main" id="{520A67EE-12D1-D5E9-26F3-0490BB6AD808}"/>
                </a:ext>
              </a:extLst>
            </p:cNvPr>
            <p:cNvSpPr/>
            <p:nvPr/>
          </p:nvSpPr>
          <p:spPr>
            <a:xfrm>
              <a:off x="665408" y="3524587"/>
              <a:ext cx="8451056" cy="292894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Text 47">
              <a:extLst>
                <a:ext uri="{FF2B5EF4-FFF2-40B4-BE49-F238E27FC236}">
                  <a16:creationId xmlns:a16="http://schemas.microsoft.com/office/drawing/2014/main" id="{CB49F8C8-F32D-931A-9081-EA72F08C4645}"/>
                </a:ext>
              </a:extLst>
            </p:cNvPr>
            <p:cNvSpPr/>
            <p:nvPr/>
          </p:nvSpPr>
          <p:spPr>
            <a:xfrm>
              <a:off x="665408" y="3525353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Гибкость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2" name="Text 48">
              <a:extLst>
                <a:ext uri="{FF2B5EF4-FFF2-40B4-BE49-F238E27FC236}">
                  <a16:creationId xmlns:a16="http://schemas.microsoft.com/office/drawing/2014/main" id="{3F57968F-A210-CB33-82F5-1BEC860DFE50}"/>
                </a:ext>
              </a:extLst>
            </p:cNvPr>
            <p:cNvSpPr/>
            <p:nvPr/>
          </p:nvSpPr>
          <p:spPr>
            <a:xfrm>
              <a:off x="2213090" y="3525353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Низкая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3" name="Text 49">
              <a:extLst>
                <a:ext uri="{FF2B5EF4-FFF2-40B4-BE49-F238E27FC236}">
                  <a16:creationId xmlns:a16="http://schemas.microsoft.com/office/drawing/2014/main" id="{2051513E-903B-5AA0-829D-3617EFB710C5}"/>
                </a:ext>
              </a:extLst>
            </p:cNvPr>
            <p:cNvSpPr/>
            <p:nvPr/>
          </p:nvSpPr>
          <p:spPr>
            <a:xfrm>
              <a:off x="3653170" y="3525353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4" name="Text 50">
              <a:extLst>
                <a:ext uri="{FF2B5EF4-FFF2-40B4-BE49-F238E27FC236}">
                  <a16:creationId xmlns:a16="http://schemas.microsoft.com/office/drawing/2014/main" id="{9C28C243-A84D-2313-5E1B-B5920E0AC84B}"/>
                </a:ext>
              </a:extLst>
            </p:cNvPr>
            <p:cNvSpPr/>
            <p:nvPr/>
          </p:nvSpPr>
          <p:spPr>
            <a:xfrm>
              <a:off x="5024351" y="3525353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5" name="Text 51">
              <a:extLst>
                <a:ext uri="{FF2B5EF4-FFF2-40B4-BE49-F238E27FC236}">
                  <a16:creationId xmlns:a16="http://schemas.microsoft.com/office/drawing/2014/main" id="{11AA8F13-B931-DC1A-0489-772B4F5E478A}"/>
                </a:ext>
              </a:extLst>
            </p:cNvPr>
            <p:cNvSpPr/>
            <p:nvPr/>
          </p:nvSpPr>
          <p:spPr>
            <a:xfrm>
              <a:off x="6395533" y="3525353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Высокая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6" name="Text 52">
              <a:extLst>
                <a:ext uri="{FF2B5EF4-FFF2-40B4-BE49-F238E27FC236}">
                  <a16:creationId xmlns:a16="http://schemas.microsoft.com/office/drawing/2014/main" id="{4D7A87E0-4DCB-418D-71E3-5B386862163C}"/>
                </a:ext>
              </a:extLst>
            </p:cNvPr>
            <p:cNvSpPr/>
            <p:nvPr/>
          </p:nvSpPr>
          <p:spPr>
            <a:xfrm>
              <a:off x="8321645" y="3525353"/>
              <a:ext cx="460925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Средняя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7" name="Text 53">
              <a:extLst>
                <a:ext uri="{FF2B5EF4-FFF2-40B4-BE49-F238E27FC236}">
                  <a16:creationId xmlns:a16="http://schemas.microsoft.com/office/drawing/2014/main" id="{3C04FF13-81A2-3256-D296-D6ACE0DE8D99}"/>
                </a:ext>
              </a:extLst>
            </p:cNvPr>
            <p:cNvSpPr/>
            <p:nvPr/>
          </p:nvSpPr>
          <p:spPr>
            <a:xfrm>
              <a:off x="665408" y="3818247"/>
              <a:ext cx="1619120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Скорость внедрения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8" name="Text 54">
              <a:extLst>
                <a:ext uri="{FF2B5EF4-FFF2-40B4-BE49-F238E27FC236}">
                  <a16:creationId xmlns:a16="http://schemas.microsoft.com/office/drawing/2014/main" id="{860E4550-96BB-023A-3BDA-5399A91E617B}"/>
                </a:ext>
              </a:extLst>
            </p:cNvPr>
            <p:cNvSpPr/>
            <p:nvPr/>
          </p:nvSpPr>
          <p:spPr>
            <a:xfrm>
              <a:off x="2213090" y="3818247"/>
              <a:ext cx="1511517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Медленная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9" name="Text 55">
              <a:extLst>
                <a:ext uri="{FF2B5EF4-FFF2-40B4-BE49-F238E27FC236}">
                  <a16:creationId xmlns:a16="http://schemas.microsoft.com/office/drawing/2014/main" id="{FD1AD7CE-3FBC-A600-BF56-F0DE8C4F1981}"/>
                </a:ext>
              </a:extLst>
            </p:cNvPr>
            <p:cNvSpPr/>
            <p:nvPr/>
          </p:nvSpPr>
          <p:spPr>
            <a:xfrm>
              <a:off x="3653170" y="3818247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Быстрая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0" name="Text 56">
              <a:extLst>
                <a:ext uri="{FF2B5EF4-FFF2-40B4-BE49-F238E27FC236}">
                  <a16:creationId xmlns:a16="http://schemas.microsoft.com/office/drawing/2014/main" id="{068114AE-1F6F-DE3D-8D20-61DBCE007F2D}"/>
                </a:ext>
              </a:extLst>
            </p:cNvPr>
            <p:cNvSpPr/>
            <p:nvPr/>
          </p:nvSpPr>
          <p:spPr>
            <a:xfrm>
              <a:off x="5024351" y="3818247"/>
              <a:ext cx="14426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Средняя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1" name="Text 57">
              <a:extLst>
                <a:ext uri="{FF2B5EF4-FFF2-40B4-BE49-F238E27FC236}">
                  <a16:creationId xmlns:a16="http://schemas.microsoft.com/office/drawing/2014/main" id="{83C6723F-6A6A-703C-522F-5D123C2EA042}"/>
                </a:ext>
              </a:extLst>
            </p:cNvPr>
            <p:cNvSpPr/>
            <p:nvPr/>
          </p:nvSpPr>
          <p:spPr>
            <a:xfrm>
              <a:off x="6395533" y="3818247"/>
              <a:ext cx="1592219" cy="291362"/>
            </a:xfrm>
            <a:prstGeom prst="rect">
              <a:avLst/>
            </a:prstGeom>
            <a:noFill/>
            <a:ln/>
          </p:spPr>
          <p:txBody>
            <a:bodyPr wrap="squar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Медленная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2" name="Text 58">
              <a:extLst>
                <a:ext uri="{FF2B5EF4-FFF2-40B4-BE49-F238E27FC236}">
                  <a16:creationId xmlns:a16="http://schemas.microsoft.com/office/drawing/2014/main" id="{2D56CEC9-181F-972F-7A9D-80B00028C490}"/>
                </a:ext>
              </a:extLst>
            </p:cNvPr>
            <p:cNvSpPr/>
            <p:nvPr/>
          </p:nvSpPr>
          <p:spPr>
            <a:xfrm>
              <a:off x="8255844" y="3818247"/>
              <a:ext cx="592527" cy="291362"/>
            </a:xfrm>
            <a:prstGeom prst="rect">
              <a:avLst/>
            </a:prstGeom>
            <a:noFill/>
            <a:ln/>
          </p:spPr>
          <p:txBody>
            <a:bodyPr wrap="none" lIns="68072" tIns="68072" rIns="68072" bIns="68072" rtlCol="0" anchor="ctr">
              <a:spAutoFit/>
            </a:bodyPr>
            <a:lstStyle/>
            <a:p>
              <a:pPr marL="0" indent="0" algn="ctr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Медленная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4" name="Text 60">
              <a:extLst>
                <a:ext uri="{FF2B5EF4-FFF2-40B4-BE49-F238E27FC236}">
                  <a16:creationId xmlns:a16="http://schemas.microsoft.com/office/drawing/2014/main" id="{8DDF450C-000B-B223-C237-A8E4552D20F6}"/>
                </a:ext>
              </a:extLst>
            </p:cNvPr>
            <p:cNvSpPr/>
            <p:nvPr/>
          </p:nvSpPr>
          <p:spPr>
            <a:xfrm>
              <a:off x="776136" y="4479915"/>
              <a:ext cx="39576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Тенденции развития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75" name="Image 1" descr="preencoded.png">
              <a:extLst>
                <a:ext uri="{FF2B5EF4-FFF2-40B4-BE49-F238E27FC236}">
                  <a16:creationId xmlns:a16="http://schemas.microsoft.com/office/drawing/2014/main" id="{AE9E58B5-8C63-4E9B-36F0-8126BA91E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136" y="4742597"/>
              <a:ext cx="128588" cy="114300"/>
            </a:xfrm>
            <a:prstGeom prst="rect">
              <a:avLst/>
            </a:prstGeom>
          </p:spPr>
        </p:pic>
        <p:sp>
          <p:nvSpPr>
            <p:cNvPr id="76" name="Text 61">
              <a:extLst>
                <a:ext uri="{FF2B5EF4-FFF2-40B4-BE49-F238E27FC236}">
                  <a16:creationId xmlns:a16="http://schemas.microsoft.com/office/drawing/2014/main" id="{01B55370-ECB9-EA3A-D0C1-1C25A73171E7}"/>
                </a:ext>
              </a:extLst>
            </p:cNvPr>
            <p:cNvSpPr/>
            <p:nvPr/>
          </p:nvSpPr>
          <p:spPr>
            <a:xfrm>
              <a:off x="961874" y="4721911"/>
              <a:ext cx="2751209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Движение к гибридным решениям (Lakehouse)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77" name="Image 2" descr="preencoded.png">
              <a:extLst>
                <a:ext uri="{FF2B5EF4-FFF2-40B4-BE49-F238E27FC236}">
                  <a16:creationId xmlns:a16="http://schemas.microsoft.com/office/drawing/2014/main" id="{EC2FE6A4-A874-40DB-E939-DA8FCDA1B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136" y="4914047"/>
              <a:ext cx="128588" cy="114300"/>
            </a:xfrm>
            <a:prstGeom prst="rect">
              <a:avLst/>
            </a:prstGeom>
          </p:spPr>
        </p:pic>
        <p:sp>
          <p:nvSpPr>
            <p:cNvPr id="78" name="Text 62">
              <a:extLst>
                <a:ext uri="{FF2B5EF4-FFF2-40B4-BE49-F238E27FC236}">
                  <a16:creationId xmlns:a16="http://schemas.microsoft.com/office/drawing/2014/main" id="{5D2F4045-AF8F-66EE-EEE3-C7ADD77E2FFB}"/>
                </a:ext>
              </a:extLst>
            </p:cNvPr>
            <p:cNvSpPr/>
            <p:nvPr/>
          </p:nvSpPr>
          <p:spPr>
            <a:xfrm>
              <a:off x="961874" y="4893361"/>
              <a:ext cx="2366702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Усиление роли метаданных и каталогов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79" name="Image 3" descr="preencoded.png">
              <a:extLst>
                <a:ext uri="{FF2B5EF4-FFF2-40B4-BE49-F238E27FC236}">
                  <a16:creationId xmlns:a16="http://schemas.microsoft.com/office/drawing/2014/main" id="{E50FC93E-79D8-D473-F5E5-3A4BD367D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136" y="5085497"/>
              <a:ext cx="128588" cy="114300"/>
            </a:xfrm>
            <a:prstGeom prst="rect">
              <a:avLst/>
            </a:prstGeom>
          </p:spPr>
        </p:pic>
        <p:sp>
          <p:nvSpPr>
            <p:cNvPr id="80" name="Text 63">
              <a:extLst>
                <a:ext uri="{FF2B5EF4-FFF2-40B4-BE49-F238E27FC236}">
                  <a16:creationId xmlns:a16="http://schemas.microsoft.com/office/drawing/2014/main" id="{4ED435B0-6DF1-3BCD-A2C0-E854C3A1FC3D}"/>
                </a:ext>
              </a:extLst>
            </p:cNvPr>
            <p:cNvSpPr/>
            <p:nvPr/>
          </p:nvSpPr>
          <p:spPr>
            <a:xfrm>
              <a:off x="961874" y="5064811"/>
              <a:ext cx="2223381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Автоматизация управления данными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81" name="Image 4" descr="preencoded.png">
              <a:extLst>
                <a:ext uri="{FF2B5EF4-FFF2-40B4-BE49-F238E27FC236}">
                  <a16:creationId xmlns:a16="http://schemas.microsoft.com/office/drawing/2014/main" id="{72DFD60A-60E1-4449-2115-2CC807F96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136" y="5256947"/>
              <a:ext cx="128588" cy="114300"/>
            </a:xfrm>
            <a:prstGeom prst="rect">
              <a:avLst/>
            </a:prstGeom>
          </p:spPr>
        </p:pic>
        <p:sp>
          <p:nvSpPr>
            <p:cNvPr id="82" name="Text 64">
              <a:extLst>
                <a:ext uri="{FF2B5EF4-FFF2-40B4-BE49-F238E27FC236}">
                  <a16:creationId xmlns:a16="http://schemas.microsoft.com/office/drawing/2014/main" id="{D1C344E4-A8A4-B8DD-CE74-140A64F2B432}"/>
                </a:ext>
              </a:extLst>
            </p:cNvPr>
            <p:cNvSpPr/>
            <p:nvPr/>
          </p:nvSpPr>
          <p:spPr>
            <a:xfrm>
              <a:off x="961874" y="5236261"/>
              <a:ext cx="2279052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Интеграция с ИИ и ML-инструментами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4" name="Text 66">
              <a:extLst>
                <a:ext uri="{FF2B5EF4-FFF2-40B4-BE49-F238E27FC236}">
                  <a16:creationId xmlns:a16="http://schemas.microsoft.com/office/drawing/2014/main" id="{941FCFFC-BB99-43AD-4C0B-3BE0E232348A}"/>
                </a:ext>
              </a:extLst>
            </p:cNvPr>
            <p:cNvSpPr/>
            <p:nvPr/>
          </p:nvSpPr>
          <p:spPr>
            <a:xfrm>
              <a:off x="5119536" y="4479915"/>
              <a:ext cx="39576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Выбор архитектуры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5" name="Text 67">
              <a:extLst>
                <a:ext uri="{FF2B5EF4-FFF2-40B4-BE49-F238E27FC236}">
                  <a16:creationId xmlns:a16="http://schemas.microsoft.com/office/drawing/2014/main" id="{10D82B12-9F3E-88BA-75D7-B0B35AC9D6C6}"/>
                </a:ext>
              </a:extLst>
            </p:cNvPr>
            <p:cNvSpPr/>
            <p:nvPr/>
          </p:nvSpPr>
          <p:spPr>
            <a:xfrm>
              <a:off x="5119536" y="4722803"/>
              <a:ext cx="3957638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Зависит от: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86" name="Image 5" descr="preencoded.png">
              <a:extLst>
                <a:ext uri="{FF2B5EF4-FFF2-40B4-BE49-F238E27FC236}">
                  <a16:creationId xmlns:a16="http://schemas.microsoft.com/office/drawing/2014/main" id="{DE576B2D-5D03-675D-C9CB-05401D601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536" y="4971197"/>
              <a:ext cx="114300" cy="114300"/>
            </a:xfrm>
            <a:prstGeom prst="rect">
              <a:avLst/>
            </a:prstGeom>
          </p:spPr>
        </p:pic>
        <p:sp>
          <p:nvSpPr>
            <p:cNvPr id="87" name="Text 68">
              <a:extLst>
                <a:ext uri="{FF2B5EF4-FFF2-40B4-BE49-F238E27FC236}">
                  <a16:creationId xmlns:a16="http://schemas.microsoft.com/office/drawing/2014/main" id="{9C7B405B-0463-3EB0-4ED4-51FB94627F9B}"/>
                </a:ext>
              </a:extLst>
            </p:cNvPr>
            <p:cNvSpPr/>
            <p:nvPr/>
          </p:nvSpPr>
          <p:spPr>
            <a:xfrm>
              <a:off x="5290986" y="4950511"/>
              <a:ext cx="138954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Зрелости организации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88" name="Image 6" descr="preencoded.png">
              <a:extLst>
                <a:ext uri="{FF2B5EF4-FFF2-40B4-BE49-F238E27FC236}">
                  <a16:creationId xmlns:a16="http://schemas.microsoft.com/office/drawing/2014/main" id="{B0E04B02-B280-B9E1-FCF0-D192926E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536" y="5142647"/>
              <a:ext cx="114300" cy="114300"/>
            </a:xfrm>
            <a:prstGeom prst="rect">
              <a:avLst/>
            </a:prstGeom>
          </p:spPr>
        </p:pic>
        <p:sp>
          <p:nvSpPr>
            <p:cNvPr id="89" name="Text 69">
              <a:extLst>
                <a:ext uri="{FF2B5EF4-FFF2-40B4-BE49-F238E27FC236}">
                  <a16:creationId xmlns:a16="http://schemas.microsoft.com/office/drawing/2014/main" id="{BE0910A7-F63D-1138-E1C1-0C649E26313C}"/>
                </a:ext>
              </a:extLst>
            </p:cNvPr>
            <p:cNvSpPr/>
            <p:nvPr/>
          </p:nvSpPr>
          <p:spPr>
            <a:xfrm>
              <a:off x="5290986" y="5121961"/>
              <a:ext cx="1347713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Типов данных и задач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90" name="Image 7" descr="preencoded.png">
              <a:extLst>
                <a:ext uri="{FF2B5EF4-FFF2-40B4-BE49-F238E27FC236}">
                  <a16:creationId xmlns:a16="http://schemas.microsoft.com/office/drawing/2014/main" id="{6915307A-F1E6-AE16-7292-69391F337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536" y="5314097"/>
              <a:ext cx="114300" cy="114300"/>
            </a:xfrm>
            <a:prstGeom prst="rect">
              <a:avLst/>
            </a:prstGeom>
          </p:spPr>
        </p:pic>
        <p:sp>
          <p:nvSpPr>
            <p:cNvPr id="91" name="Text 70">
              <a:extLst>
                <a:ext uri="{FF2B5EF4-FFF2-40B4-BE49-F238E27FC236}">
                  <a16:creationId xmlns:a16="http://schemas.microsoft.com/office/drawing/2014/main" id="{D95F6218-32B9-B3DD-EE54-3E3BDAEE599F}"/>
                </a:ext>
              </a:extLst>
            </p:cNvPr>
            <p:cNvSpPr/>
            <p:nvPr/>
          </p:nvSpPr>
          <p:spPr>
            <a:xfrm>
              <a:off x="5290986" y="5293411"/>
              <a:ext cx="857256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Бюджета и ресурсов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92" name="Image 8" descr="preencoded.png">
              <a:extLst>
                <a:ext uri="{FF2B5EF4-FFF2-40B4-BE49-F238E27FC236}">
                  <a16:creationId xmlns:a16="http://schemas.microsoft.com/office/drawing/2014/main" id="{A450C858-630F-163C-3C24-A29723F9A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9536" y="5485547"/>
              <a:ext cx="114300" cy="114300"/>
            </a:xfrm>
            <a:prstGeom prst="rect">
              <a:avLst/>
            </a:prstGeom>
          </p:spPr>
        </p:pic>
        <p:sp>
          <p:nvSpPr>
            <p:cNvPr id="93" name="Text 71">
              <a:extLst>
                <a:ext uri="{FF2B5EF4-FFF2-40B4-BE49-F238E27FC236}">
                  <a16:creationId xmlns:a16="http://schemas.microsoft.com/office/drawing/2014/main" id="{77E8448E-2DB4-57A7-B293-748BF7F54E3E}"/>
                </a:ext>
              </a:extLst>
            </p:cNvPr>
            <p:cNvSpPr/>
            <p:nvPr/>
          </p:nvSpPr>
          <p:spPr>
            <a:xfrm>
              <a:off x="5290986" y="5464861"/>
              <a:ext cx="1742740" cy="15388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Организационной структуры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94" name="Text 73">
              <a:extLst>
                <a:ext uri="{FF2B5EF4-FFF2-40B4-BE49-F238E27FC236}">
                  <a16:creationId xmlns:a16="http://schemas.microsoft.com/office/drawing/2014/main" id="{209A3878-1AA5-41D3-6F4E-46AC6B95B054}"/>
                </a:ext>
              </a:extLst>
            </p:cNvPr>
            <p:cNvSpPr/>
            <p:nvPr/>
          </p:nvSpPr>
          <p:spPr>
            <a:xfrm>
              <a:off x="8202204" y="5862231"/>
              <a:ext cx="50" cy="15388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>
                <a:buNone/>
              </a:pPr>
              <a:endParaRPr lang="en-US" sz="1000" dirty="0">
                <a:latin typeface="HSE Sans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699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>
            <a:extLst>
              <a:ext uri="{FF2B5EF4-FFF2-40B4-BE49-F238E27FC236}">
                <a16:creationId xmlns:a16="http://schemas.microsoft.com/office/drawing/2014/main" id="{F957348C-1325-281F-3A1D-6BDC99F179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C462020-82DE-D0B0-A19E-7F2FCCFC0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E9E55B0-C807-1977-11CA-752436158F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220675C7-861A-F4E5-F6C7-F4DA382C7EE2}"/>
              </a:ext>
            </a:extLst>
          </p:cNvPr>
          <p:cNvSpPr/>
          <p:nvPr/>
        </p:nvSpPr>
        <p:spPr>
          <a:xfrm>
            <a:off x="838846" y="1107125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Импортозамещение</a:t>
            </a:r>
            <a:r>
              <a:rPr lang="en-US" sz="2400" dirty="0">
                <a:solidFill>
                  <a:srgbClr val="0050B2"/>
                </a:solidFill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 </a:t>
            </a:r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СУБД</a:t>
            </a:r>
            <a:endParaRPr lang="en-US" sz="2400" dirty="0">
              <a:latin typeface="HSE Sans" panose="02000000000000000000" pitchFamily="2" charset="0"/>
            </a:endParaRPr>
          </a:p>
        </p:txBody>
      </p:sp>
      <p:sp>
        <p:nvSpPr>
          <p:cNvPr id="49" name="Shape 34">
            <a:extLst>
              <a:ext uri="{FF2B5EF4-FFF2-40B4-BE49-F238E27FC236}">
                <a16:creationId xmlns:a16="http://schemas.microsoft.com/office/drawing/2014/main" id="{51AD7E74-97C8-C4D4-FB77-4A7014BF9C01}"/>
              </a:ext>
            </a:extLst>
          </p:cNvPr>
          <p:cNvSpPr/>
          <p:nvPr/>
        </p:nvSpPr>
        <p:spPr>
          <a:xfrm>
            <a:off x="3521739" y="5387102"/>
            <a:ext cx="2415086" cy="1245459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8" name="Text 54">
            <a:extLst>
              <a:ext uri="{FF2B5EF4-FFF2-40B4-BE49-F238E27FC236}">
                <a16:creationId xmlns:a16="http://schemas.microsoft.com/office/drawing/2014/main" id="{7E13B03D-62FC-7707-DE7A-0900E0A68D91}"/>
              </a:ext>
            </a:extLst>
          </p:cNvPr>
          <p:cNvSpPr/>
          <p:nvPr/>
        </p:nvSpPr>
        <p:spPr>
          <a:xfrm>
            <a:off x="880027" y="2003003"/>
            <a:ext cx="4778422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Преимущества российских решений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69" name="Image 1" descr="preencoded.png">
            <a:extLst>
              <a:ext uri="{FF2B5EF4-FFF2-40B4-BE49-F238E27FC236}">
                <a16:creationId xmlns:a16="http://schemas.microsoft.com/office/drawing/2014/main" id="{CCF2BDDA-983D-3E90-32FB-2B6ACC49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7" y="2332959"/>
            <a:ext cx="138005" cy="150965"/>
          </a:xfrm>
          <a:prstGeom prst="rect">
            <a:avLst/>
          </a:prstGeom>
        </p:spPr>
      </p:pic>
      <p:sp>
        <p:nvSpPr>
          <p:cNvPr id="70" name="Text 55">
            <a:extLst>
              <a:ext uri="{FF2B5EF4-FFF2-40B4-BE49-F238E27FC236}">
                <a16:creationId xmlns:a16="http://schemas.microsoft.com/office/drawing/2014/main" id="{DCF9BC4E-3A16-F09D-133E-A9F368F5704A}"/>
              </a:ext>
            </a:extLst>
          </p:cNvPr>
          <p:cNvSpPr/>
          <p:nvPr/>
        </p:nvSpPr>
        <p:spPr>
          <a:xfrm>
            <a:off x="1087034" y="2322624"/>
            <a:ext cx="2862929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Соответствие требованиям регуляторов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71" name="Image 2" descr="preencoded.png">
            <a:extLst>
              <a:ext uri="{FF2B5EF4-FFF2-40B4-BE49-F238E27FC236}">
                <a16:creationId xmlns:a16="http://schemas.microsoft.com/office/drawing/2014/main" id="{913BBE0E-9B5A-6596-1962-4C60E6C29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7" y="2559406"/>
            <a:ext cx="138005" cy="150965"/>
          </a:xfrm>
          <a:prstGeom prst="rect">
            <a:avLst/>
          </a:prstGeom>
        </p:spPr>
      </p:pic>
      <p:sp>
        <p:nvSpPr>
          <p:cNvPr id="72" name="Text 56">
            <a:extLst>
              <a:ext uri="{FF2B5EF4-FFF2-40B4-BE49-F238E27FC236}">
                <a16:creationId xmlns:a16="http://schemas.microsoft.com/office/drawing/2014/main" id="{B0E4ACAA-264A-907B-5A03-E814B571E0EE}"/>
              </a:ext>
            </a:extLst>
          </p:cNvPr>
          <p:cNvSpPr/>
          <p:nvPr/>
        </p:nvSpPr>
        <p:spPr>
          <a:xfrm>
            <a:off x="1087034" y="2549071"/>
            <a:ext cx="2521622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Локальная техническая поддержка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73" name="Image 3" descr="preencoded.png">
            <a:extLst>
              <a:ext uri="{FF2B5EF4-FFF2-40B4-BE49-F238E27FC236}">
                <a16:creationId xmlns:a16="http://schemas.microsoft.com/office/drawing/2014/main" id="{4DFC1BBA-6055-AD9F-4DCA-853E2AD9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7" y="2785853"/>
            <a:ext cx="138005" cy="150965"/>
          </a:xfrm>
          <a:prstGeom prst="rect">
            <a:avLst/>
          </a:prstGeom>
        </p:spPr>
      </p:pic>
      <p:sp>
        <p:nvSpPr>
          <p:cNvPr id="74" name="Text 57">
            <a:extLst>
              <a:ext uri="{FF2B5EF4-FFF2-40B4-BE49-F238E27FC236}">
                <a16:creationId xmlns:a16="http://schemas.microsoft.com/office/drawing/2014/main" id="{A1E53CC5-6823-575F-95C6-CC17464B0210}"/>
              </a:ext>
            </a:extLst>
          </p:cNvPr>
          <p:cNvSpPr/>
          <p:nvPr/>
        </p:nvSpPr>
        <p:spPr>
          <a:xfrm>
            <a:off x="1087034" y="2775519"/>
            <a:ext cx="1959697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Независимость от санкций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75" name="Image 4" descr="preencoded.png">
            <a:extLst>
              <a:ext uri="{FF2B5EF4-FFF2-40B4-BE49-F238E27FC236}">
                <a16:creationId xmlns:a16="http://schemas.microsoft.com/office/drawing/2014/main" id="{AA95385B-14AF-1AF5-0ADD-0A50E0719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27" y="3012300"/>
            <a:ext cx="138005" cy="150965"/>
          </a:xfrm>
          <a:prstGeom prst="rect">
            <a:avLst/>
          </a:prstGeom>
        </p:spPr>
      </p:pic>
      <p:sp>
        <p:nvSpPr>
          <p:cNvPr id="76" name="Text 58">
            <a:extLst>
              <a:ext uri="{FF2B5EF4-FFF2-40B4-BE49-F238E27FC236}">
                <a16:creationId xmlns:a16="http://schemas.microsoft.com/office/drawing/2014/main" id="{71A45A28-4C02-11B2-F30B-2A00E92F2038}"/>
              </a:ext>
            </a:extLst>
          </p:cNvPr>
          <p:cNvSpPr/>
          <p:nvPr/>
        </p:nvSpPr>
        <p:spPr>
          <a:xfrm>
            <a:off x="1087034" y="3001966"/>
            <a:ext cx="2049117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Учет российской специфики</a:t>
            </a:r>
            <a:endParaRPr lang="en-US" sz="1100" dirty="0">
              <a:latin typeface="HSE Sans" panose="02000000000000000000" pitchFamily="2" charset="0"/>
            </a:endParaRPr>
          </a:p>
        </p:txBody>
      </p:sp>
      <p:sp>
        <p:nvSpPr>
          <p:cNvPr id="77" name="Text 60">
            <a:extLst>
              <a:ext uri="{FF2B5EF4-FFF2-40B4-BE49-F238E27FC236}">
                <a16:creationId xmlns:a16="http://schemas.microsoft.com/office/drawing/2014/main" id="{21C3E935-8AD4-52DA-52BF-0816613FE2DA}"/>
              </a:ext>
            </a:extLst>
          </p:cNvPr>
          <p:cNvSpPr/>
          <p:nvPr/>
        </p:nvSpPr>
        <p:spPr>
          <a:xfrm>
            <a:off x="6259892" y="2003004"/>
            <a:ext cx="4778422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100" b="1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Вызовы импортозамещения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78" name="Image 5" descr="preencoded.png">
            <a:extLst>
              <a:ext uri="{FF2B5EF4-FFF2-40B4-BE49-F238E27FC236}">
                <a16:creationId xmlns:a16="http://schemas.microsoft.com/office/drawing/2014/main" id="{2096852B-FDEE-908F-ECA3-D2774C7C7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92" y="2332960"/>
            <a:ext cx="138005" cy="150965"/>
          </a:xfrm>
          <a:prstGeom prst="rect">
            <a:avLst/>
          </a:prstGeom>
        </p:spPr>
      </p:pic>
      <p:sp>
        <p:nvSpPr>
          <p:cNvPr id="79" name="Text 61">
            <a:extLst>
              <a:ext uri="{FF2B5EF4-FFF2-40B4-BE49-F238E27FC236}">
                <a16:creationId xmlns:a16="http://schemas.microsoft.com/office/drawing/2014/main" id="{3024E8B9-8CCD-027F-55C2-34658A39C82C}"/>
              </a:ext>
            </a:extLst>
          </p:cNvPr>
          <p:cNvSpPr/>
          <p:nvPr/>
        </p:nvSpPr>
        <p:spPr>
          <a:xfrm>
            <a:off x="6466899" y="2322625"/>
            <a:ext cx="2258315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Функциональные ограничения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80" name="Image 6" descr="preencoded.png">
            <a:extLst>
              <a:ext uri="{FF2B5EF4-FFF2-40B4-BE49-F238E27FC236}">
                <a16:creationId xmlns:a16="http://schemas.microsoft.com/office/drawing/2014/main" id="{F0919ACA-7369-3EE8-2B68-88E26690C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92" y="2559407"/>
            <a:ext cx="138005" cy="150965"/>
          </a:xfrm>
          <a:prstGeom prst="rect">
            <a:avLst/>
          </a:prstGeom>
        </p:spPr>
      </p:pic>
      <p:sp>
        <p:nvSpPr>
          <p:cNvPr id="81" name="Text 62">
            <a:extLst>
              <a:ext uri="{FF2B5EF4-FFF2-40B4-BE49-F238E27FC236}">
                <a16:creationId xmlns:a16="http://schemas.microsoft.com/office/drawing/2014/main" id="{687B4E14-09DF-2631-DF0E-0B1EE893FE9D}"/>
              </a:ext>
            </a:extLst>
          </p:cNvPr>
          <p:cNvSpPr/>
          <p:nvPr/>
        </p:nvSpPr>
        <p:spPr>
          <a:xfrm>
            <a:off x="6466899" y="2549072"/>
            <a:ext cx="1873983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Переобучение персонала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82" name="Image 7" descr="preencoded.png">
            <a:extLst>
              <a:ext uri="{FF2B5EF4-FFF2-40B4-BE49-F238E27FC236}">
                <a16:creationId xmlns:a16="http://schemas.microsoft.com/office/drawing/2014/main" id="{CDC41BD9-C1B7-F460-A833-93CC2660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92" y="2785854"/>
            <a:ext cx="138005" cy="150965"/>
          </a:xfrm>
          <a:prstGeom prst="rect">
            <a:avLst/>
          </a:prstGeom>
        </p:spPr>
      </p:pic>
      <p:sp>
        <p:nvSpPr>
          <p:cNvPr id="83" name="Text 63">
            <a:extLst>
              <a:ext uri="{FF2B5EF4-FFF2-40B4-BE49-F238E27FC236}">
                <a16:creationId xmlns:a16="http://schemas.microsoft.com/office/drawing/2014/main" id="{01B676D3-F927-97C6-B821-394EBCA40104}"/>
              </a:ext>
            </a:extLst>
          </p:cNvPr>
          <p:cNvSpPr/>
          <p:nvPr/>
        </p:nvSpPr>
        <p:spPr>
          <a:xfrm>
            <a:off x="6466899" y="2775519"/>
            <a:ext cx="2420208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Миграция существующих данных</a:t>
            </a:r>
            <a:endParaRPr lang="en-US" sz="1100" dirty="0">
              <a:latin typeface="HSE Sans" panose="02000000000000000000" pitchFamily="2" charset="0"/>
            </a:endParaRPr>
          </a:p>
        </p:txBody>
      </p:sp>
      <p:pic>
        <p:nvPicPr>
          <p:cNvPr id="84" name="Image 8" descr="preencoded.png">
            <a:extLst>
              <a:ext uri="{FF2B5EF4-FFF2-40B4-BE49-F238E27FC236}">
                <a16:creationId xmlns:a16="http://schemas.microsoft.com/office/drawing/2014/main" id="{C6E1F2B4-A784-1F76-A94E-5622A4A9A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892" y="3012301"/>
            <a:ext cx="138005" cy="150965"/>
          </a:xfrm>
          <a:prstGeom prst="rect">
            <a:avLst/>
          </a:prstGeom>
        </p:spPr>
      </p:pic>
      <p:sp>
        <p:nvSpPr>
          <p:cNvPr id="85" name="Text 64">
            <a:extLst>
              <a:ext uri="{FF2B5EF4-FFF2-40B4-BE49-F238E27FC236}">
                <a16:creationId xmlns:a16="http://schemas.microsoft.com/office/drawing/2014/main" id="{043C48E7-6B64-50BB-D449-05E6512575A6}"/>
              </a:ext>
            </a:extLst>
          </p:cNvPr>
          <p:cNvSpPr/>
          <p:nvPr/>
        </p:nvSpPr>
        <p:spPr>
          <a:xfrm>
            <a:off x="6466899" y="3001966"/>
            <a:ext cx="2416906" cy="1692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en-US" sz="11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Интеграция с другими системами</a:t>
            </a:r>
            <a:endParaRPr lang="en-US" sz="11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43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8A165-CCF8-9569-785E-8F5D20C48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7660B33-9635-2847-FC65-C5C4DB6BF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B7AEBF-48B1-4532-247D-DFF70EB38D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B5701D-D1BE-574F-E235-038451B47B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2C46E1-FBF5-1EE4-7AF5-780177AFE3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" dirty="0"/>
              <a:t>SQL (</a:t>
            </a:r>
            <a:r>
              <a:rPr lang="ru-RU" dirty="0"/>
              <a:t>Реляционные СУБД)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B9103809-846A-BE75-5495-54E113B3D2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B03A5373-10DD-1152-E8DB-A54F7575C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707066"/>
              </p:ext>
            </p:extLst>
          </p:nvPr>
        </p:nvGraphicFramePr>
        <p:xfrm>
          <a:off x="566959" y="1835587"/>
          <a:ext cx="1105806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476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046102616"/>
                    </a:ext>
                  </a:extLst>
                </a:gridCol>
                <a:gridCol w="3137648">
                  <a:extLst>
                    <a:ext uri="{9D8B030D-6E8A-4147-A177-3AD203B41FA5}">
                      <a16:colId xmlns:a16="http://schemas.microsoft.com/office/drawing/2014/main" val="3784908466"/>
                    </a:ext>
                  </a:extLst>
                </a:gridCol>
                <a:gridCol w="3350599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Название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Происхождение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Разработчик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Сертификация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 dirty="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 Pro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 err="1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Форк</a:t>
                      </a: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 </a:t>
                      </a:r>
                      <a:r>
                        <a:rPr lang="en" sz="1200" b="0" i="0" kern="1200" dirty="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PostgreSQL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 dirty="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 Professional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ФСТЭК, ФСБ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Jatoba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 err="1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Форк</a:t>
                      </a: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 </a:t>
                      </a:r>
                      <a:r>
                        <a:rPr lang="en" sz="1200" b="0" i="0" kern="1200" dirty="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PostgreSQL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Газинформсервис‎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ФСТЭК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Tantor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 err="1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Форк</a:t>
                      </a: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 </a:t>
                      </a:r>
                      <a:r>
                        <a:rPr lang="en" sz="1200" b="0" i="0" kern="1200" dirty="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PostgreSQL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ТАНТОР </a:t>
                      </a:r>
                      <a:r>
                        <a:rPr lang="ru-RU" sz="1200" b="0" i="0" kern="1200" dirty="0" err="1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Лабс</a:t>
                      </a:r>
                      <a:endParaRPr lang="ru-RU" sz="1200" b="0" i="0" kern="1200" dirty="0">
                        <a:solidFill>
                          <a:srgbClr val="0E2D69"/>
                        </a:solidFill>
                        <a:latin typeface=""/>
                        <a:ea typeface="+mn-ea"/>
                        <a:cs typeface="+mn-cs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ФСТЭК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Proxima DB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Форк </a:t>
                      </a:r>
                      <a:r>
                        <a:rPr lang="en" sz="1200" b="0" i="0" kern="120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PostgreSQL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0" i="0" kern="1200" dirty="0" err="1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OrionSoft</a:t>
                      </a:r>
                      <a:endParaRPr lang="en" sz="1200" b="0" i="0" kern="1200" dirty="0">
                        <a:solidFill>
                          <a:srgbClr val="0E2D69"/>
                        </a:solidFill>
                        <a:latin typeface="HSE San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ФСТЭК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47039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Ред База Данных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Форк </a:t>
                      </a:r>
                      <a:r>
                        <a:rPr lang="en" sz="1200" b="0" i="0" kern="1200">
                          <a:solidFill>
                            <a:srgbClr val="0E2D69"/>
                          </a:solidFill>
                          <a:latin typeface="HSE Sans" panose="02000000000000000000" pitchFamily="2" charset="0"/>
                          <a:ea typeface="+mn-ea"/>
                          <a:cs typeface="+mn-cs"/>
                        </a:rPr>
                        <a:t>Firebird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РЕД СОФТ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0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ФСТЭК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81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116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7083C-96B4-3FC7-25E3-D04F88D0F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1C94864-E93D-619A-627A-008DAB5FBB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22FCDF-5E88-9E31-FB21-A7FED6274A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4AC312-5355-6156-FDBD-A38C44FB6B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A77A4D-91C7-236D-753D-E9280B1193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" dirty="0"/>
              <a:t>SQL (</a:t>
            </a:r>
            <a:r>
              <a:rPr lang="ru-RU" dirty="0"/>
              <a:t>Реляционные СУБД)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F886167-D866-869D-5BA9-2779DAB92E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82EDDA70-B99C-5DA0-1E89-AB4BEC1D6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745810"/>
              </p:ext>
            </p:extLst>
          </p:nvPr>
        </p:nvGraphicFramePr>
        <p:xfrm>
          <a:off x="566959" y="1835587"/>
          <a:ext cx="11058064" cy="359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476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1945341">
                  <a:extLst>
                    <a:ext uri="{9D8B030D-6E8A-4147-A177-3AD203B41FA5}">
                      <a16:colId xmlns:a16="http://schemas.microsoft.com/office/drawing/2014/main" val="1046102616"/>
                    </a:ext>
                  </a:extLst>
                </a:gridCol>
                <a:gridCol w="3137648">
                  <a:extLst>
                    <a:ext uri="{9D8B030D-6E8A-4147-A177-3AD203B41FA5}">
                      <a16:colId xmlns:a16="http://schemas.microsoft.com/office/drawing/2014/main" val="3784908466"/>
                    </a:ext>
                  </a:extLst>
                </a:gridCol>
                <a:gridCol w="3350599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Название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Происхождение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Разработчик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Сертификация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Pangolin DB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СберТех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«‎‎Квант- Гибрид»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Форк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PostgreSQL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КВАНТОМ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ФСТЭК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Arenadata Postgres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Форк </a:t>
                      </a: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PostgreSQL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Arenadata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SoQoL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РЕЛЭКС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ФСТЭК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47039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Linter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НИП ИВК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ФСТЭК, ФСБ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814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984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EB7C-8CD7-01F8-9E68-6703D5649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872C99F-ED58-22F5-7CF3-A1A14DF12F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606AE-E3F0-BF1B-4E9C-67D7138F5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4A6C93-A0EC-4877-51E5-1C97B54122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B2C7CD05-760E-AF51-472A-A7F645AB2752}"/>
              </a:ext>
            </a:extLst>
          </p:cNvPr>
          <p:cNvSpPr txBox="1">
            <a:spLocks/>
          </p:cNvSpPr>
          <p:nvPr/>
        </p:nvSpPr>
        <p:spPr>
          <a:xfrm>
            <a:off x="585898" y="1447790"/>
            <a:ext cx="10714699" cy="77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Почему и главное зачем?</a:t>
            </a:r>
            <a:endParaRPr lang="en-US" sz="2400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F3672EE0-C53D-1706-A88F-B04DFC284835}"/>
              </a:ext>
            </a:extLst>
          </p:cNvPr>
          <p:cNvSpPr txBox="1">
            <a:spLocks/>
          </p:cNvSpPr>
          <p:nvPr/>
        </p:nvSpPr>
        <p:spPr>
          <a:xfrm>
            <a:off x="331694" y="2534510"/>
            <a:ext cx="11312166" cy="345179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Управленец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понимающий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принципы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работы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данными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—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как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водитель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знающий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где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взять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топливо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куда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его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залить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зачем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оно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вообще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36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необходимо</a:t>
            </a:r>
            <a:r>
              <a:rPr lang="en-US" sz="36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.</a:t>
            </a:r>
            <a:endParaRPr lang="ru-RU" sz="3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FD504-9F25-AFFE-E10B-38100152C496}"/>
              </a:ext>
            </a:extLst>
          </p:cNvPr>
          <p:cNvSpPr txBox="1"/>
          <p:nvPr/>
        </p:nvSpPr>
        <p:spPr>
          <a:xfrm>
            <a:off x="331694" y="1439984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b="1" dirty="0">
                <a:latin typeface="HSE Sans" panose="02000000000000000000" pitchFamily="2" charset="0"/>
              </a:rPr>
              <a:t>,,</a:t>
            </a:r>
            <a:endParaRPr lang="ru-RU" sz="9600" b="1" dirty="0">
              <a:latin typeface="HSE Sans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0BD403-DFA2-2E4B-FE13-B0812FAFB258}"/>
              </a:ext>
            </a:extLst>
          </p:cNvPr>
          <p:cNvSpPr txBox="1"/>
          <p:nvPr/>
        </p:nvSpPr>
        <p:spPr>
          <a:xfrm rot="10800000">
            <a:off x="10811543" y="5288340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600" b="1" dirty="0">
                <a:latin typeface="HSE Sans" panose="02000000000000000000" pitchFamily="2" charset="0"/>
              </a:rPr>
              <a:t>,,</a:t>
            </a:r>
            <a:endParaRPr lang="ru-RU" sz="9600" b="1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012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55493-3B21-D58A-1A58-AA04B9ED7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3BB5FF4-A445-1F90-8CEF-70F4EF157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5B3240-1039-5EE7-6884-4165644ED3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746BD2-D88D-5309-0225-C8A1C7D13E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B993AA-BDBA-B845-84C6-3CEABA7284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NoSQL</a:t>
            </a:r>
            <a:r>
              <a:rPr lang="ru-RU" dirty="0"/>
              <a:t> и </a:t>
            </a:r>
            <a:r>
              <a:rPr lang="en-US" dirty="0"/>
              <a:t>NewSQL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94F693D-2803-5823-FC32-87E56D8FB2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5177DE07-C5ED-4752-5945-E034680DA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30170"/>
              </p:ext>
            </p:extLst>
          </p:nvPr>
        </p:nvGraphicFramePr>
        <p:xfrm>
          <a:off x="566959" y="1835587"/>
          <a:ext cx="11058063" cy="2993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848">
                  <a:extLst>
                    <a:ext uri="{9D8B030D-6E8A-4147-A177-3AD203B41FA5}">
                      <a16:colId xmlns:a16="http://schemas.microsoft.com/office/drawing/2014/main" val="3757515663"/>
                    </a:ext>
                  </a:extLst>
                </a:gridCol>
                <a:gridCol w="1654313">
                  <a:extLst>
                    <a:ext uri="{9D8B030D-6E8A-4147-A177-3AD203B41FA5}">
                      <a16:colId xmlns:a16="http://schemas.microsoft.com/office/drawing/2014/main" val="63898631"/>
                    </a:ext>
                  </a:extLst>
                </a:gridCol>
                <a:gridCol w="1654313">
                  <a:extLst>
                    <a:ext uri="{9D8B030D-6E8A-4147-A177-3AD203B41FA5}">
                      <a16:colId xmlns:a16="http://schemas.microsoft.com/office/drawing/2014/main" val="1046102616"/>
                    </a:ext>
                  </a:extLst>
                </a:gridCol>
                <a:gridCol w="2668248">
                  <a:extLst>
                    <a:ext uri="{9D8B030D-6E8A-4147-A177-3AD203B41FA5}">
                      <a16:colId xmlns:a16="http://schemas.microsoft.com/office/drawing/2014/main" val="3784908466"/>
                    </a:ext>
                  </a:extLst>
                </a:gridCol>
                <a:gridCol w="2849341">
                  <a:extLst>
                    <a:ext uri="{9D8B030D-6E8A-4147-A177-3AD203B41FA5}">
                      <a16:colId xmlns:a16="http://schemas.microsoft.com/office/drawing/2014/main" val="4180931641"/>
                    </a:ext>
                  </a:extLst>
                </a:gridCol>
              </a:tblGrid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Название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Тип СУБД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Происхождение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Разработчик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200" b="1" i="0" kern="1200" dirty="0">
                          <a:solidFill>
                            <a:srgbClr val="0E2D69"/>
                          </a:solidFill>
                          <a:latin typeface=""/>
                          <a:ea typeface="+mn-ea"/>
                          <a:cs typeface="+mn-cs"/>
                        </a:rPr>
                        <a:t>Сертификация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16697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ClickHouse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Колоночные СУБД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ClickHouse Inc. / Yandex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98088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Qdrant</a:t>
                      </a:r>
                      <a:endParaRPr lang="en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dirty="0">
                          <a:effectLst/>
                        </a:rPr>
                        <a:t>Векторные СУБД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Qdrant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Team (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Россия)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6854252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Tarantool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In-Memory 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СУБД</a:t>
                      </a: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VK (ex-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Mail.ru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Group)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144885"/>
                  </a:ext>
                </a:extLst>
              </a:tr>
              <a:tr h="59867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YDB</a:t>
                      </a:r>
                    </a:p>
                  </a:txBody>
                  <a:tcPr marL="63500" marR="63500" marT="63500" marB="63500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NewSQL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Собственная разработка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VK (ex-</a:t>
                      </a:r>
                      <a:r>
                        <a:rPr lang="en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Mail.ru</a:t>
                      </a:r>
                      <a:r>
                        <a:rPr lang="e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Group)</a:t>
                      </a:r>
                      <a:endParaRPr lang="en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—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470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965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89DE17A-284C-2E41-93C3-9200CA02CA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8241C-36DA-AB4E-9AD3-95F879081C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3F95F2-80C6-8C4D-9EEF-1B0C6D5074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2" name="Text 1">
            <a:extLst>
              <a:ext uri="{FF2B5EF4-FFF2-40B4-BE49-F238E27FC236}">
                <a16:creationId xmlns:a16="http://schemas.microsoft.com/office/drawing/2014/main" id="{799FE6CE-1301-8690-870C-2B7D156C97BD}"/>
              </a:ext>
            </a:extLst>
          </p:cNvPr>
          <p:cNvSpPr/>
          <p:nvPr/>
        </p:nvSpPr>
        <p:spPr>
          <a:xfrm>
            <a:off x="621870" y="1179669"/>
            <a:ext cx="85296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HSE Sans" panose="02000000000000000000" pitchFamily="2" charset="0"/>
                <a:ea typeface="Noto Sans" pitchFamily="34" charset="-122"/>
                <a:cs typeface="Noto Sans" pitchFamily="34" charset="-120"/>
              </a:rPr>
              <a:t>Векторные базы данных и ИИ</a:t>
            </a:r>
            <a:endParaRPr lang="en-US" sz="2400" dirty="0">
              <a:latin typeface="HSE Sans" panose="02000000000000000000" pitchFamily="2" charset="0"/>
            </a:endParaRP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D6A6E242-2CD8-FC20-0E2E-7EE57AFC8C58}"/>
              </a:ext>
            </a:extLst>
          </p:cNvPr>
          <p:cNvGrpSpPr/>
          <p:nvPr/>
        </p:nvGrpSpPr>
        <p:grpSpPr>
          <a:xfrm>
            <a:off x="621870" y="1777808"/>
            <a:ext cx="10955364" cy="3895879"/>
            <a:chOff x="621870" y="1777544"/>
            <a:chExt cx="8529638" cy="3674142"/>
          </a:xfrm>
        </p:grpSpPr>
        <p:sp>
          <p:nvSpPr>
            <p:cNvPr id="53" name="Text 2">
              <a:extLst>
                <a:ext uri="{FF2B5EF4-FFF2-40B4-BE49-F238E27FC236}">
                  <a16:creationId xmlns:a16="http://schemas.microsoft.com/office/drawing/2014/main" id="{66E5D91C-4079-0D6F-732E-D1FA73EB01DD}"/>
                </a:ext>
              </a:extLst>
            </p:cNvPr>
            <p:cNvSpPr/>
            <p:nvPr/>
          </p:nvSpPr>
          <p:spPr>
            <a:xfrm>
              <a:off x="621870" y="1777544"/>
              <a:ext cx="41862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Что такое векторизация данных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54" name="Text 3">
              <a:extLst>
                <a:ext uri="{FF2B5EF4-FFF2-40B4-BE49-F238E27FC236}">
                  <a16:creationId xmlns:a16="http://schemas.microsoft.com/office/drawing/2014/main" id="{2DD06B6A-243C-92C9-2A1F-8C9D8878B7B4}"/>
                </a:ext>
              </a:extLst>
            </p:cNvPr>
            <p:cNvSpPr/>
            <p:nvPr/>
          </p:nvSpPr>
          <p:spPr>
            <a:xfrm>
              <a:off x="621870" y="2106157"/>
              <a:ext cx="41862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Преобразование любых данных в числовые векторы: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5" name="Image 1" descr="preencoded.png">
              <a:extLst>
                <a:ext uri="{FF2B5EF4-FFF2-40B4-BE49-F238E27FC236}">
                  <a16:creationId xmlns:a16="http://schemas.microsoft.com/office/drawing/2014/main" id="{4627A41E-5102-2646-1C43-453D2791D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530" y="2421610"/>
              <a:ext cx="125016" cy="142875"/>
            </a:xfrm>
            <a:prstGeom prst="rect">
              <a:avLst/>
            </a:prstGeom>
          </p:spPr>
        </p:pic>
        <p:sp>
          <p:nvSpPr>
            <p:cNvPr id="56" name="Text 4">
              <a:extLst>
                <a:ext uri="{FF2B5EF4-FFF2-40B4-BE49-F238E27FC236}">
                  <a16:creationId xmlns:a16="http://schemas.microsoft.com/office/drawing/2014/main" id="{AA6D5FBD-B7E3-B111-6902-90D62263C942}"/>
                </a:ext>
              </a:extLst>
            </p:cNvPr>
            <p:cNvSpPr/>
            <p:nvPr/>
          </p:nvSpPr>
          <p:spPr>
            <a:xfrm>
              <a:off x="959865" y="2419589"/>
              <a:ext cx="229645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Текст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58" name="Image 2" descr="preencoded.png">
              <a:extLst>
                <a:ext uri="{FF2B5EF4-FFF2-40B4-BE49-F238E27FC236}">
                  <a16:creationId xmlns:a16="http://schemas.microsoft.com/office/drawing/2014/main" id="{41978BE1-4EC1-F33A-20B7-979F09590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530" y="2707360"/>
              <a:ext cx="142875" cy="142875"/>
            </a:xfrm>
            <a:prstGeom prst="rect">
              <a:avLst/>
            </a:prstGeom>
          </p:spPr>
        </p:pic>
        <p:sp>
          <p:nvSpPr>
            <p:cNvPr id="59" name="Text 6">
              <a:extLst>
                <a:ext uri="{FF2B5EF4-FFF2-40B4-BE49-F238E27FC236}">
                  <a16:creationId xmlns:a16="http://schemas.microsoft.com/office/drawing/2014/main" id="{588C74FF-0CA6-BDEE-3FF3-879C14DCE620}"/>
                </a:ext>
              </a:extLst>
            </p:cNvPr>
            <p:cNvSpPr/>
            <p:nvPr/>
          </p:nvSpPr>
          <p:spPr>
            <a:xfrm>
              <a:off x="977725" y="2705339"/>
              <a:ext cx="601568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Изображение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61" name="Image 3" descr="preencoded.png">
              <a:extLst>
                <a:ext uri="{FF2B5EF4-FFF2-40B4-BE49-F238E27FC236}">
                  <a16:creationId xmlns:a16="http://schemas.microsoft.com/office/drawing/2014/main" id="{DC957813-3858-A00B-CAF2-C624B6FCE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30" y="2993110"/>
              <a:ext cx="142875" cy="142875"/>
            </a:xfrm>
            <a:prstGeom prst="rect">
              <a:avLst/>
            </a:prstGeom>
          </p:spPr>
        </p:pic>
        <p:sp>
          <p:nvSpPr>
            <p:cNvPr id="62" name="Text 8">
              <a:extLst>
                <a:ext uri="{FF2B5EF4-FFF2-40B4-BE49-F238E27FC236}">
                  <a16:creationId xmlns:a16="http://schemas.microsoft.com/office/drawing/2014/main" id="{6C5EB6F9-01B8-4E19-0653-30E697D8A2FF}"/>
                </a:ext>
              </a:extLst>
            </p:cNvPr>
            <p:cNvSpPr/>
            <p:nvPr/>
          </p:nvSpPr>
          <p:spPr>
            <a:xfrm>
              <a:off x="977725" y="2991089"/>
              <a:ext cx="275823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Аудио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pic>
          <p:nvPicPr>
            <p:cNvPr id="64" name="Image 4" descr="preencoded.png">
              <a:extLst>
                <a:ext uri="{FF2B5EF4-FFF2-40B4-BE49-F238E27FC236}">
                  <a16:creationId xmlns:a16="http://schemas.microsoft.com/office/drawing/2014/main" id="{E902C913-E1EC-7FA0-2A56-59E8F0386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0530" y="3278860"/>
              <a:ext cx="125016" cy="142875"/>
            </a:xfrm>
            <a:prstGeom prst="rect">
              <a:avLst/>
            </a:prstGeom>
          </p:spPr>
        </p:pic>
        <p:sp>
          <p:nvSpPr>
            <p:cNvPr id="65" name="Text 10">
              <a:extLst>
                <a:ext uri="{FF2B5EF4-FFF2-40B4-BE49-F238E27FC236}">
                  <a16:creationId xmlns:a16="http://schemas.microsoft.com/office/drawing/2014/main" id="{66EF7140-9F52-4152-40F1-172529FDA632}"/>
                </a:ext>
              </a:extLst>
            </p:cNvPr>
            <p:cNvSpPr/>
            <p:nvPr/>
          </p:nvSpPr>
          <p:spPr>
            <a:xfrm>
              <a:off x="959865" y="3276839"/>
              <a:ext cx="604064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Пользователь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7" name="Text 13">
              <a:extLst>
                <a:ext uri="{FF2B5EF4-FFF2-40B4-BE49-F238E27FC236}">
                  <a16:creationId xmlns:a16="http://schemas.microsoft.com/office/drawing/2014/main" id="{BED95CDB-8F70-BA95-CAF6-162C19BDE7FC}"/>
                </a:ext>
              </a:extLst>
            </p:cNvPr>
            <p:cNvSpPr/>
            <p:nvPr/>
          </p:nvSpPr>
          <p:spPr>
            <a:xfrm>
              <a:off x="736170" y="3863520"/>
              <a:ext cx="39576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i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«Векторы — это универсальный язык для ИИ, позволяющий сравнивать несравнимое»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68" name="Shape 14">
              <a:extLst>
                <a:ext uri="{FF2B5EF4-FFF2-40B4-BE49-F238E27FC236}">
                  <a16:creationId xmlns:a16="http://schemas.microsoft.com/office/drawing/2014/main" id="{C3CDBDCD-F553-2FD6-7360-350C0424E3E7}"/>
                </a:ext>
              </a:extLst>
            </p:cNvPr>
            <p:cNvSpPr/>
            <p:nvPr/>
          </p:nvSpPr>
          <p:spPr>
            <a:xfrm>
              <a:off x="621870" y="4421860"/>
              <a:ext cx="4114800" cy="1000125"/>
            </a:xfrm>
            <a:prstGeom prst="rect">
              <a:avLst/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Text 15">
              <a:extLst>
                <a:ext uri="{FF2B5EF4-FFF2-40B4-BE49-F238E27FC236}">
                  <a16:creationId xmlns:a16="http://schemas.microsoft.com/office/drawing/2014/main" id="{0298D402-FC7F-6403-FE24-96E859301AF7}"/>
                </a:ext>
              </a:extLst>
            </p:cNvPr>
            <p:cNvSpPr/>
            <p:nvPr/>
          </p:nvSpPr>
          <p:spPr>
            <a:xfrm>
              <a:off x="736170" y="4563607"/>
              <a:ext cx="39576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Принцип работы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0" name="Text 16">
              <a:extLst>
                <a:ext uri="{FF2B5EF4-FFF2-40B4-BE49-F238E27FC236}">
                  <a16:creationId xmlns:a16="http://schemas.microsoft.com/office/drawing/2014/main" id="{9CD5EDBA-3551-C350-5B8A-611C3AFC5C05}"/>
                </a:ext>
              </a:extLst>
            </p:cNvPr>
            <p:cNvSpPr/>
            <p:nvPr/>
          </p:nvSpPr>
          <p:spPr>
            <a:xfrm>
              <a:off x="736170" y="4832816"/>
              <a:ext cx="3957638" cy="43538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Семантически близкие объекты располагаются рядом в многомерном пространстве. Например, векторы слов "автомобиль" и "машина" будут ближе друг к другу, чем к вектору слова "яблоко".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1" name="Text 17">
              <a:extLst>
                <a:ext uri="{FF2B5EF4-FFF2-40B4-BE49-F238E27FC236}">
                  <a16:creationId xmlns:a16="http://schemas.microsoft.com/office/drawing/2014/main" id="{24FBC460-EA64-C28B-DB2B-942A71B2F3E0}"/>
                </a:ext>
              </a:extLst>
            </p:cNvPr>
            <p:cNvSpPr/>
            <p:nvPr/>
          </p:nvSpPr>
          <p:spPr>
            <a:xfrm>
              <a:off x="4965270" y="1777544"/>
              <a:ext cx="41862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RAG-архитектура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2" name="Text 18">
              <a:extLst>
                <a:ext uri="{FF2B5EF4-FFF2-40B4-BE49-F238E27FC236}">
                  <a16:creationId xmlns:a16="http://schemas.microsoft.com/office/drawing/2014/main" id="{41BF477D-280C-D840-D1F3-8B623D79B39C}"/>
                </a:ext>
              </a:extLst>
            </p:cNvPr>
            <p:cNvSpPr/>
            <p:nvPr/>
          </p:nvSpPr>
          <p:spPr>
            <a:xfrm>
              <a:off x="4965270" y="2206170"/>
              <a:ext cx="41862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Retrieval Augmented Generation — современный подход к ИИ: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3" name="Shape 19">
              <a:extLst>
                <a:ext uri="{FF2B5EF4-FFF2-40B4-BE49-F238E27FC236}">
                  <a16:creationId xmlns:a16="http://schemas.microsoft.com/office/drawing/2014/main" id="{5164E077-D674-2F9E-51FE-16A2F58328EF}"/>
                </a:ext>
              </a:extLst>
            </p:cNvPr>
            <p:cNvSpPr/>
            <p:nvPr/>
          </p:nvSpPr>
          <p:spPr>
            <a:xfrm>
              <a:off x="4965270" y="2593060"/>
              <a:ext cx="4114800" cy="1171575"/>
            </a:xfrm>
            <a:prstGeom prst="rect">
              <a:avLst/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Text 20">
              <a:extLst>
                <a:ext uri="{FF2B5EF4-FFF2-40B4-BE49-F238E27FC236}">
                  <a16:creationId xmlns:a16="http://schemas.microsoft.com/office/drawing/2014/main" id="{A85DF88A-0311-DDB4-9753-93479F322D7F}"/>
                </a:ext>
              </a:extLst>
            </p:cNvPr>
            <p:cNvSpPr/>
            <p:nvPr/>
          </p:nvSpPr>
          <p:spPr>
            <a:xfrm>
              <a:off x="5079570" y="2719628"/>
              <a:ext cx="77380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1.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5" name="Text 21">
              <a:extLst>
                <a:ext uri="{FF2B5EF4-FFF2-40B4-BE49-F238E27FC236}">
                  <a16:creationId xmlns:a16="http://schemas.microsoft.com/office/drawing/2014/main" id="{DD7795C3-15B8-A8DA-1122-AB72B5AF8B4F}"/>
                </a:ext>
              </a:extLst>
            </p:cNvPr>
            <p:cNvSpPr/>
            <p:nvPr/>
          </p:nvSpPr>
          <p:spPr>
            <a:xfrm>
              <a:off x="5177545" y="2719628"/>
              <a:ext cx="2672460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Запрос пользователя преобразуется в вектор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6" name="Text 22">
              <a:extLst>
                <a:ext uri="{FF2B5EF4-FFF2-40B4-BE49-F238E27FC236}">
                  <a16:creationId xmlns:a16="http://schemas.microsoft.com/office/drawing/2014/main" id="{1048F2FD-6743-8B47-C434-06811A540B4D}"/>
                </a:ext>
              </a:extLst>
            </p:cNvPr>
            <p:cNvSpPr/>
            <p:nvPr/>
          </p:nvSpPr>
          <p:spPr>
            <a:xfrm>
              <a:off x="5079570" y="2976803"/>
              <a:ext cx="77380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2.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7" name="Text 23">
              <a:extLst>
                <a:ext uri="{FF2B5EF4-FFF2-40B4-BE49-F238E27FC236}">
                  <a16:creationId xmlns:a16="http://schemas.microsoft.com/office/drawing/2014/main" id="{426509A0-7929-1D31-A092-38655D8D17AB}"/>
                </a:ext>
              </a:extLst>
            </p:cNvPr>
            <p:cNvSpPr/>
            <p:nvPr/>
          </p:nvSpPr>
          <p:spPr>
            <a:xfrm>
              <a:off x="5177545" y="2976803"/>
              <a:ext cx="3098462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Векторная БД находит похожие векторы (документы)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8" name="Text 24">
              <a:extLst>
                <a:ext uri="{FF2B5EF4-FFF2-40B4-BE49-F238E27FC236}">
                  <a16:creationId xmlns:a16="http://schemas.microsoft.com/office/drawing/2014/main" id="{7A049E94-B908-71B8-DB68-D812B731A398}"/>
                </a:ext>
              </a:extLst>
            </p:cNvPr>
            <p:cNvSpPr/>
            <p:nvPr/>
          </p:nvSpPr>
          <p:spPr>
            <a:xfrm>
              <a:off x="5079570" y="3233977"/>
              <a:ext cx="77380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3.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79" name="Text 25">
              <a:extLst>
                <a:ext uri="{FF2B5EF4-FFF2-40B4-BE49-F238E27FC236}">
                  <a16:creationId xmlns:a16="http://schemas.microsoft.com/office/drawing/2014/main" id="{F74B6766-4E28-3DBD-FCAA-0400768013C5}"/>
                </a:ext>
              </a:extLst>
            </p:cNvPr>
            <p:cNvSpPr/>
            <p:nvPr/>
          </p:nvSpPr>
          <p:spPr>
            <a:xfrm>
              <a:off x="5177545" y="3233977"/>
              <a:ext cx="2905274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Найденные документы передаются в LLM-модель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0" name="Text 26">
              <a:extLst>
                <a:ext uri="{FF2B5EF4-FFF2-40B4-BE49-F238E27FC236}">
                  <a16:creationId xmlns:a16="http://schemas.microsoft.com/office/drawing/2014/main" id="{8E1D7A65-00B7-A733-AD77-788ABB522B70}"/>
                </a:ext>
              </a:extLst>
            </p:cNvPr>
            <p:cNvSpPr/>
            <p:nvPr/>
          </p:nvSpPr>
          <p:spPr>
            <a:xfrm>
              <a:off x="5079570" y="3491153"/>
              <a:ext cx="77380" cy="14512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4.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1" name="Text 27">
              <a:extLst>
                <a:ext uri="{FF2B5EF4-FFF2-40B4-BE49-F238E27FC236}">
                  <a16:creationId xmlns:a16="http://schemas.microsoft.com/office/drawing/2014/main" id="{780A48F2-50AE-5544-8DDD-AEB861B5CE89}"/>
                </a:ext>
              </a:extLst>
            </p:cNvPr>
            <p:cNvSpPr/>
            <p:nvPr/>
          </p:nvSpPr>
          <p:spPr>
            <a:xfrm>
              <a:off x="5177545" y="3491153"/>
              <a:ext cx="27173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Модель генерирует ответ на основе контекста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2" name="Text 29">
              <a:extLst>
                <a:ext uri="{FF2B5EF4-FFF2-40B4-BE49-F238E27FC236}">
                  <a16:creationId xmlns:a16="http://schemas.microsoft.com/office/drawing/2014/main" id="{14C34753-C8BD-4BC8-6AA7-C899F3B36152}"/>
                </a:ext>
              </a:extLst>
            </p:cNvPr>
            <p:cNvSpPr/>
            <p:nvPr/>
          </p:nvSpPr>
          <p:spPr>
            <a:xfrm>
              <a:off x="5079570" y="4063545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Преимущества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3" name="Text 30">
              <a:extLst>
                <a:ext uri="{FF2B5EF4-FFF2-40B4-BE49-F238E27FC236}">
                  <a16:creationId xmlns:a16="http://schemas.microsoft.com/office/drawing/2014/main" id="{AAFC0AAA-3EA4-7E60-A918-05378DB6FC01}"/>
                </a:ext>
              </a:extLst>
            </p:cNvPr>
            <p:cNvSpPr/>
            <p:nvPr/>
          </p:nvSpPr>
          <p:spPr>
            <a:xfrm>
              <a:off x="5079570" y="4277857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Актуальность информации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4" name="Text 31">
              <a:extLst>
                <a:ext uri="{FF2B5EF4-FFF2-40B4-BE49-F238E27FC236}">
                  <a16:creationId xmlns:a16="http://schemas.microsoft.com/office/drawing/2014/main" id="{562BF9F3-AB0B-9EFE-F845-04E29D62211C}"/>
                </a:ext>
              </a:extLst>
            </p:cNvPr>
            <p:cNvSpPr/>
            <p:nvPr/>
          </p:nvSpPr>
          <p:spPr>
            <a:xfrm>
              <a:off x="5079570" y="4420732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Снижение галлюцинаций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5" name="Text 32">
              <a:extLst>
                <a:ext uri="{FF2B5EF4-FFF2-40B4-BE49-F238E27FC236}">
                  <a16:creationId xmlns:a16="http://schemas.microsoft.com/office/drawing/2014/main" id="{F2061CE6-17F7-1929-8BB4-E0EB5F274757}"/>
                </a:ext>
              </a:extLst>
            </p:cNvPr>
            <p:cNvSpPr/>
            <p:nvPr/>
          </p:nvSpPr>
          <p:spPr>
            <a:xfrm>
              <a:off x="5079570" y="4563606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Прозрачность источников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6" name="Text 33">
              <a:extLst>
                <a:ext uri="{FF2B5EF4-FFF2-40B4-BE49-F238E27FC236}">
                  <a16:creationId xmlns:a16="http://schemas.microsoft.com/office/drawing/2014/main" id="{93374746-E9B5-8B0A-8A9D-B1DDFC3B5D85}"/>
                </a:ext>
              </a:extLst>
            </p:cNvPr>
            <p:cNvSpPr/>
            <p:nvPr/>
          </p:nvSpPr>
          <p:spPr>
            <a:xfrm>
              <a:off x="5079570" y="4709756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✓ Работа с корпоративными данными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7" name="Text 35">
              <a:extLst>
                <a:ext uri="{FF2B5EF4-FFF2-40B4-BE49-F238E27FC236}">
                  <a16:creationId xmlns:a16="http://schemas.microsoft.com/office/drawing/2014/main" id="{9CBA5817-8E39-6F26-7E52-4FEC5B8E68A5}"/>
                </a:ext>
              </a:extLst>
            </p:cNvPr>
            <p:cNvSpPr/>
            <p:nvPr/>
          </p:nvSpPr>
          <p:spPr>
            <a:xfrm>
              <a:off x="7194120" y="4063545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000" b="1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Применения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8" name="Text 36">
              <a:extLst>
                <a:ext uri="{FF2B5EF4-FFF2-40B4-BE49-F238E27FC236}">
                  <a16:creationId xmlns:a16="http://schemas.microsoft.com/office/drawing/2014/main" id="{AB7C21CF-58BF-7EE4-4122-3F1D6840CC75}"/>
                </a:ext>
              </a:extLst>
            </p:cNvPr>
            <p:cNvSpPr/>
            <p:nvPr/>
          </p:nvSpPr>
          <p:spPr>
            <a:xfrm>
              <a:off x="7194120" y="4277857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• Корпоративные чат-боты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89" name="Text 37">
              <a:extLst>
                <a:ext uri="{FF2B5EF4-FFF2-40B4-BE49-F238E27FC236}">
                  <a16:creationId xmlns:a16="http://schemas.microsoft.com/office/drawing/2014/main" id="{BFE31EFD-51CA-A8BA-68AC-4D4D48EB576A}"/>
                </a:ext>
              </a:extLst>
            </p:cNvPr>
            <p:cNvSpPr/>
            <p:nvPr/>
          </p:nvSpPr>
          <p:spPr>
            <a:xfrm>
              <a:off x="7194120" y="4420732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• Поиск по документации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90" name="Text 38">
              <a:extLst>
                <a:ext uri="{FF2B5EF4-FFF2-40B4-BE49-F238E27FC236}">
                  <a16:creationId xmlns:a16="http://schemas.microsoft.com/office/drawing/2014/main" id="{3073B98A-A554-E15F-9000-4F352807D766}"/>
                </a:ext>
              </a:extLst>
            </p:cNvPr>
            <p:cNvSpPr/>
            <p:nvPr/>
          </p:nvSpPr>
          <p:spPr>
            <a:xfrm>
              <a:off x="7194120" y="4578939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• Персонализированные рекомендации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91" name="Text 39">
              <a:extLst>
                <a:ext uri="{FF2B5EF4-FFF2-40B4-BE49-F238E27FC236}">
                  <a16:creationId xmlns:a16="http://schemas.microsoft.com/office/drawing/2014/main" id="{E80091F6-B8AD-9613-473E-CC31A4734B70}"/>
                </a:ext>
              </a:extLst>
            </p:cNvPr>
            <p:cNvSpPr/>
            <p:nvPr/>
          </p:nvSpPr>
          <p:spPr>
            <a:xfrm>
              <a:off x="7194120" y="4724043"/>
              <a:ext cx="184308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 algn="l">
                <a:buNone/>
              </a:pPr>
              <a:r>
                <a:rPr lang="en-US" sz="1000" dirty="0">
                  <a:latin typeface="HSE Sans" panose="02000000000000000000" pitchFamily="2" charset="0"/>
                  <a:ea typeface="Noto Sans" pitchFamily="34" charset="-122"/>
                  <a:cs typeface="Noto Sans" pitchFamily="34" charset="-120"/>
                </a:rPr>
                <a:t>• Анализ клиентского опыта</a:t>
              </a:r>
              <a:endParaRPr lang="en-US" sz="1000" dirty="0">
                <a:latin typeface="HSE Sans" panose="02000000000000000000" pitchFamily="2" charset="0"/>
              </a:endParaRPr>
            </a:p>
          </p:txBody>
        </p:sp>
        <p:sp>
          <p:nvSpPr>
            <p:cNvPr id="92" name="Text 40">
              <a:extLst>
                <a:ext uri="{FF2B5EF4-FFF2-40B4-BE49-F238E27FC236}">
                  <a16:creationId xmlns:a16="http://schemas.microsoft.com/office/drawing/2014/main" id="{3D94699F-B35E-5CCF-E403-9D7E3C0B9875}"/>
                </a:ext>
              </a:extLst>
            </p:cNvPr>
            <p:cNvSpPr/>
            <p:nvPr/>
          </p:nvSpPr>
          <p:spPr>
            <a:xfrm>
              <a:off x="4965270" y="5306557"/>
              <a:ext cx="4186238" cy="145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endParaRPr lang="en-US" sz="1000" dirty="0">
                <a:latin typeface="HSE Sans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909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B6DA5-36D6-256A-8146-3B53D8C11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7E45566-044E-059F-2695-EB2AE1009C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7107C4-1248-31B9-8EA0-4FC94C00AA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67CFE8-BD2A-4F55-07A5-812D55C0C0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BFA674-79F4-EFD0-6B1F-76720FF188D6}"/>
              </a:ext>
            </a:extLst>
          </p:cNvPr>
          <p:cNvSpPr txBox="1"/>
          <p:nvPr/>
        </p:nvSpPr>
        <p:spPr>
          <a:xfrm>
            <a:off x="5301039" y="3209365"/>
            <a:ext cx="1589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>
                <a:latin typeface="HSE Sans" panose="02000000000000000000" pitchFamily="2" charset="0"/>
              </a:rPr>
              <a:t>Кейсы</a:t>
            </a:r>
          </a:p>
        </p:txBody>
      </p:sp>
    </p:spTree>
    <p:extLst>
      <p:ext uri="{BB962C8B-B14F-4D97-AF65-F5344CB8AC3E}">
        <p14:creationId xmlns:p14="http://schemas.microsoft.com/office/powerpoint/2010/main" val="36148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44512-5953-67B1-7A87-C9BD46A8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CBE0A46F-234B-36AC-E62F-3638A181A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F37381-7D0D-32B8-7023-D25B2828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38303D-CB19-8613-6580-CDE98C0D25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C4459-C5E5-2017-F184-69F9B6A6723C}"/>
              </a:ext>
            </a:extLst>
          </p:cNvPr>
          <p:cNvSpPr txBox="1"/>
          <p:nvPr/>
        </p:nvSpPr>
        <p:spPr>
          <a:xfrm>
            <a:off x="5019423" y="3209365"/>
            <a:ext cx="2153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b="1" dirty="0">
                <a:latin typeface="HSE Sans" panose="02000000000000000000" pitchFamily="2" charset="0"/>
              </a:rPr>
              <a:t>Вопросы</a:t>
            </a:r>
          </a:p>
        </p:txBody>
      </p:sp>
    </p:spTree>
    <p:extLst>
      <p:ext uri="{BB962C8B-B14F-4D97-AF65-F5344CB8AC3E}">
        <p14:creationId xmlns:p14="http://schemas.microsoft.com/office/powerpoint/2010/main" val="1479237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6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E24F8-65DC-3366-0DDE-058DA761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Изображение выглядит как одежда, человек, небо, Пана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311AC4-6E5A-5ED1-D996-99571D1994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EC4D8E2-EBD7-C51B-C0A7-8451D82B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Данные — не инфраструктура, а актив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A3A32C-9676-4C0F-78C8-A747836230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897" y="2134467"/>
            <a:ext cx="5245561" cy="3393234"/>
          </a:xfrm>
        </p:spPr>
        <p:txBody>
          <a:bodyPr anchor="ctr"/>
          <a:lstStyle/>
          <a:p>
            <a:r>
              <a:rPr lang="ru-RU" dirty="0"/>
              <a:t>Ответьте себе на вопрос: «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Кто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работает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данными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вашей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компании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?</a:t>
            </a:r>
            <a:r>
              <a:rPr lang="ru-RU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»</a:t>
            </a:r>
          </a:p>
          <a:p>
            <a:endParaRPr lang="ru-RU" sz="1200" dirty="0"/>
          </a:p>
          <a:p>
            <a:r>
              <a:rPr lang="ru-RU" sz="1200" i="1" dirty="0"/>
              <a:t>Если никто — значит, данные никому не принадлежат.</a:t>
            </a:r>
          </a:p>
          <a:p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Если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нет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владельца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—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нет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ответственности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нет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качества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,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нет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i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движения</a:t>
            </a: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.</a:t>
            </a:r>
            <a:endParaRPr lang="ru-RU" sz="1200" i="1" dirty="0">
              <a:solidFill>
                <a:srgbClr val="003399"/>
              </a:solidFill>
              <a:latin typeface="HSE Sans" pitchFamily="34" charset="0"/>
              <a:ea typeface="HSE Sans" pitchFamily="34" charset="-122"/>
              <a:cs typeface="HSE Sans" pitchFamily="34" charset="-120"/>
            </a:endParaRPr>
          </a:p>
          <a:p>
            <a:endParaRPr lang="ru-RU" sz="1200" dirty="0">
              <a:solidFill>
                <a:srgbClr val="003399"/>
              </a:solidFill>
              <a:ea typeface="HSE Sans" pitchFamily="34" charset="-122"/>
            </a:endParaRPr>
          </a:p>
          <a:p>
            <a:r>
              <a:rPr lang="ru-RU" sz="1200" b="1" dirty="0">
                <a:solidFill>
                  <a:srgbClr val="003399"/>
                </a:solidFill>
                <a:ea typeface="HSE Sans" pitchFamily="34" charset="-122"/>
              </a:rPr>
              <a:t>Снова к истории:</a:t>
            </a:r>
          </a:p>
          <a:p>
            <a:r>
              <a:rPr lang="ru-RU" sz="1200" dirty="0"/>
              <a:t>В 15 веке европейские колонисты обменивали золото индейцев на разные изделия, так как те не осознавали ценность этого ресурса.</a:t>
            </a:r>
            <a:endParaRPr lang="en-US" sz="1200" dirty="0"/>
          </a:p>
          <a:p>
            <a:endParaRPr lang="ru-RU" sz="1200" dirty="0"/>
          </a:p>
          <a:p>
            <a:endParaRPr lang="ru-RU" sz="1200" dirty="0"/>
          </a:p>
          <a:p>
            <a:endParaRPr lang="en-US" sz="120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5EA22A-0CDE-D24A-06F7-86E660FDB4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03D4660-EE60-C512-9E8F-7B9072E7C9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2AD9A1F-48EE-1D33-3D63-62AA82C9B6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B15DAF6-5E20-1A78-11D7-741C797B070E}"/>
              </a:ext>
            </a:extLst>
          </p:cNvPr>
          <p:cNvGrpSpPr/>
          <p:nvPr/>
        </p:nvGrpSpPr>
        <p:grpSpPr>
          <a:xfrm>
            <a:off x="585896" y="4945555"/>
            <a:ext cx="2214324" cy="828675"/>
            <a:chOff x="457201" y="4057650"/>
            <a:chExt cx="2214324" cy="828675"/>
          </a:xfrm>
        </p:grpSpPr>
        <p:sp>
          <p:nvSpPr>
            <p:cNvPr id="10" name="Shape 10">
              <a:extLst>
                <a:ext uri="{FF2B5EF4-FFF2-40B4-BE49-F238E27FC236}">
                  <a16:creationId xmlns:a16="http://schemas.microsoft.com/office/drawing/2014/main" id="{627F4FF2-7DA1-BB1C-1396-F71B057898DA}"/>
                </a:ext>
              </a:extLst>
            </p:cNvPr>
            <p:cNvSpPr/>
            <p:nvPr/>
          </p:nvSpPr>
          <p:spPr>
            <a:xfrm>
              <a:off x="457201" y="4057650"/>
              <a:ext cx="2214324" cy="8286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1" name="Image 2" descr="preencoded.png">
              <a:extLst>
                <a:ext uri="{FF2B5EF4-FFF2-40B4-BE49-F238E27FC236}">
                  <a16:creationId xmlns:a16="http://schemas.microsoft.com/office/drawing/2014/main" id="{61AA27A0-82B6-5A39-B89A-1AC69BC38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500" y="4186238"/>
              <a:ext cx="107156" cy="171450"/>
            </a:xfrm>
            <a:prstGeom prst="rect">
              <a:avLst/>
            </a:prstGeom>
          </p:spPr>
        </p:pic>
        <p:sp>
          <p:nvSpPr>
            <p:cNvPr id="12" name="Text 11">
              <a:extLst>
                <a:ext uri="{FF2B5EF4-FFF2-40B4-BE49-F238E27FC236}">
                  <a16:creationId xmlns:a16="http://schemas.microsoft.com/office/drawing/2014/main" id="{D630E14B-ECE2-0B5D-8A18-34A7B8F459AC}"/>
                </a:ext>
              </a:extLst>
            </p:cNvPr>
            <p:cNvSpPr/>
            <p:nvPr/>
          </p:nvSpPr>
          <p:spPr>
            <a:xfrm>
              <a:off x="764381" y="4171950"/>
              <a:ext cx="778083" cy="2000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125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DataDome</a:t>
              </a:r>
              <a:endParaRPr lang="en-US" sz="1125" dirty="0"/>
            </a:p>
          </p:txBody>
        </p:sp>
        <p:sp>
          <p:nvSpPr>
            <p:cNvPr id="13" name="Text 12">
              <a:extLst>
                <a:ext uri="{FF2B5EF4-FFF2-40B4-BE49-F238E27FC236}">
                  <a16:creationId xmlns:a16="http://schemas.microsoft.com/office/drawing/2014/main" id="{155FEF7E-8F4B-2E0F-5387-3E24A56CDEC0}"/>
                </a:ext>
              </a:extLst>
            </p:cNvPr>
            <p:cNvSpPr/>
            <p:nvPr/>
          </p:nvSpPr>
          <p:spPr>
            <a:xfrm>
              <a:off x="571501" y="4462075"/>
              <a:ext cx="2001412" cy="2769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9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Платит за сбор данных о </a:t>
              </a:r>
              <a:r>
                <a:rPr lang="en-US" sz="900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поведении</a:t>
              </a:r>
              <a:r>
                <a:rPr lang="en-US" sz="9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 </a:t>
              </a:r>
              <a:r>
                <a:rPr lang="en-US" sz="900" dirty="0" err="1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пользователей</a:t>
              </a:r>
              <a:endParaRPr lang="en-US" sz="900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F192490-7ACF-C8A2-1508-09A20CE061A8}"/>
              </a:ext>
            </a:extLst>
          </p:cNvPr>
          <p:cNvGrpSpPr/>
          <p:nvPr/>
        </p:nvGrpSpPr>
        <p:grpSpPr>
          <a:xfrm>
            <a:off x="3617134" y="4944222"/>
            <a:ext cx="2214324" cy="828675"/>
            <a:chOff x="7688963" y="3135182"/>
            <a:chExt cx="2214324" cy="828675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FF38393E-7951-6A65-C514-8BFAD065139D}"/>
                </a:ext>
              </a:extLst>
            </p:cNvPr>
            <p:cNvSpPr/>
            <p:nvPr/>
          </p:nvSpPr>
          <p:spPr>
            <a:xfrm>
              <a:off x="7688963" y="3135182"/>
              <a:ext cx="2214324" cy="8286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5" name="Image 3" descr="preencoded.png">
              <a:extLst>
                <a:ext uri="{FF2B5EF4-FFF2-40B4-BE49-F238E27FC236}">
                  <a16:creationId xmlns:a16="http://schemas.microsoft.com/office/drawing/2014/main" id="{22AA9AE8-EA06-23E8-568D-9A70E579B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3262" y="3263770"/>
              <a:ext cx="171450" cy="171450"/>
            </a:xfrm>
            <a:prstGeom prst="rect">
              <a:avLst/>
            </a:prstGeom>
          </p:spPr>
        </p:pic>
        <p:sp>
          <p:nvSpPr>
            <p:cNvPr id="16" name="Text 14">
              <a:extLst>
                <a:ext uri="{FF2B5EF4-FFF2-40B4-BE49-F238E27FC236}">
                  <a16:creationId xmlns:a16="http://schemas.microsoft.com/office/drawing/2014/main" id="{B348450D-F54F-C09F-1498-278B65FF2136}"/>
                </a:ext>
              </a:extLst>
            </p:cNvPr>
            <p:cNvSpPr/>
            <p:nvPr/>
          </p:nvSpPr>
          <p:spPr>
            <a:xfrm>
              <a:off x="8060437" y="3249482"/>
              <a:ext cx="1215972" cy="20002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1125" b="1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Яндекс.Задания</a:t>
              </a:r>
              <a:endParaRPr lang="en-US" sz="1125" dirty="0"/>
            </a:p>
          </p:txBody>
        </p:sp>
        <p:sp>
          <p:nvSpPr>
            <p:cNvPr id="17" name="Text 15">
              <a:extLst>
                <a:ext uri="{FF2B5EF4-FFF2-40B4-BE49-F238E27FC236}">
                  <a16:creationId xmlns:a16="http://schemas.microsoft.com/office/drawing/2014/main" id="{DF6D7874-FFEA-11F8-D983-767BCDB33891}"/>
                </a:ext>
              </a:extLst>
            </p:cNvPr>
            <p:cNvSpPr/>
            <p:nvPr/>
          </p:nvSpPr>
          <p:spPr>
            <a:xfrm>
              <a:off x="7803263" y="3453883"/>
              <a:ext cx="2001412" cy="2769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>
              <a:spAutoFit/>
            </a:bodyPr>
            <a:lstStyle/>
            <a:p>
              <a:pPr marL="0" indent="0">
                <a:buNone/>
              </a:pPr>
              <a:r>
                <a:rPr lang="en-US" sz="900" dirty="0">
                  <a:solidFill>
                    <a:srgbClr val="003399"/>
                  </a:solidFill>
                  <a:latin typeface="HSE Sans" pitchFamily="34" charset="0"/>
                  <a:ea typeface="HSE Sans" pitchFamily="34" charset="-122"/>
                  <a:cs typeface="HSE Sans" pitchFamily="34" charset="-120"/>
                </a:rPr>
                <a:t>Оплачивает подготовку данных для обучения моделей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934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33E35-BF4F-1C2F-AF1A-766DE5BD4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2B34277-81B5-8C9F-1100-D908A4AE5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2D43CA-5685-73AF-455C-F530C9C7EE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F4B217-1621-883A-A340-272B6567D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Работа с данными "по старинке"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FCCD0F6-F5FB-234A-6E4B-0751BF01D5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4EAFE408-1E37-5326-5F09-10CBA1CAC55B}"/>
              </a:ext>
            </a:extLst>
          </p:cNvPr>
          <p:cNvSpPr/>
          <p:nvPr/>
        </p:nvSpPr>
        <p:spPr>
          <a:xfrm>
            <a:off x="600183" y="2293939"/>
            <a:ext cx="11057955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Типичные проблемы:</a:t>
            </a:r>
            <a:endParaRPr lang="en-US" sz="1200" dirty="0"/>
          </a:p>
        </p:txBody>
      </p:sp>
      <p:sp>
        <p:nvSpPr>
          <p:cNvPr id="42" name="Text 22">
            <a:extLst>
              <a:ext uri="{FF2B5EF4-FFF2-40B4-BE49-F238E27FC236}">
                <a16:creationId xmlns:a16="http://schemas.microsoft.com/office/drawing/2014/main" id="{1338FCD7-4CB5-8FFE-DFE5-F6268A93276F}"/>
              </a:ext>
            </a:extLst>
          </p:cNvPr>
          <p:cNvSpPr/>
          <p:nvPr/>
        </p:nvSpPr>
        <p:spPr>
          <a:xfrm>
            <a:off x="1703434" y="5463267"/>
            <a:ext cx="8301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Это лишь верхушка айсберга проблем, с которыми сталкиваются компании, не имеющие системного подхода к работе с данными.</a:t>
            </a:r>
            <a:endParaRPr lang="en-US" sz="1000" dirty="0"/>
          </a:p>
        </p:txBody>
      </p:sp>
      <p:sp>
        <p:nvSpPr>
          <p:cNvPr id="44" name="Shape 3">
            <a:extLst>
              <a:ext uri="{FF2B5EF4-FFF2-40B4-BE49-F238E27FC236}">
                <a16:creationId xmlns:a16="http://schemas.microsoft.com/office/drawing/2014/main" id="{69F874ED-1EA2-B8EC-7EFB-1036107C3698}"/>
              </a:ext>
            </a:extLst>
          </p:cNvPr>
          <p:cNvSpPr/>
          <p:nvPr/>
        </p:nvSpPr>
        <p:spPr>
          <a:xfrm>
            <a:off x="585896" y="2768436"/>
            <a:ext cx="28575" cy="657225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5" name="Image 2" descr="preencoded.png">
            <a:extLst>
              <a:ext uri="{FF2B5EF4-FFF2-40B4-BE49-F238E27FC236}">
                <a16:creationId xmlns:a16="http://schemas.microsoft.com/office/drawing/2014/main" id="{A29B2263-05E1-40AA-AEC0-771D1EEE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6" y="2897024"/>
            <a:ext cx="171450" cy="171450"/>
          </a:xfrm>
          <a:prstGeom prst="rect">
            <a:avLst/>
          </a:prstGeom>
        </p:spPr>
      </p:pic>
      <p:sp>
        <p:nvSpPr>
          <p:cNvPr id="46" name="Text 4">
            <a:extLst>
              <a:ext uri="{FF2B5EF4-FFF2-40B4-BE49-F238E27FC236}">
                <a16:creationId xmlns:a16="http://schemas.microsoft.com/office/drawing/2014/main" id="{5EABCC09-D675-C714-8FC8-08595C6BBB4B}"/>
              </a:ext>
            </a:extLst>
          </p:cNvPr>
          <p:cNvSpPr/>
          <p:nvPr/>
        </p:nvSpPr>
        <p:spPr>
          <a:xfrm>
            <a:off x="957371" y="2890415"/>
            <a:ext cx="184174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Расхождения в отчетности</a:t>
            </a:r>
            <a:endParaRPr lang="en-US" sz="1200" dirty="0"/>
          </a:p>
        </p:txBody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D0F1FDAF-91DB-3416-B3EE-CA9A59D09670}"/>
              </a:ext>
            </a:extLst>
          </p:cNvPr>
          <p:cNvSpPr/>
          <p:nvPr/>
        </p:nvSpPr>
        <p:spPr>
          <a:xfrm>
            <a:off x="700196" y="3148692"/>
            <a:ext cx="38719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374151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Требуют ручной проверки и сверки</a:t>
            </a:r>
            <a:endParaRPr lang="en-US" sz="1000" dirty="0"/>
          </a:p>
        </p:txBody>
      </p:sp>
      <p:sp>
        <p:nvSpPr>
          <p:cNvPr id="49" name="Shape 7">
            <a:extLst>
              <a:ext uri="{FF2B5EF4-FFF2-40B4-BE49-F238E27FC236}">
                <a16:creationId xmlns:a16="http://schemas.microsoft.com/office/drawing/2014/main" id="{47791745-3A9A-AB57-BE26-CD93CC52CA27}"/>
              </a:ext>
            </a:extLst>
          </p:cNvPr>
          <p:cNvSpPr/>
          <p:nvPr/>
        </p:nvSpPr>
        <p:spPr>
          <a:xfrm>
            <a:off x="6196853" y="2770977"/>
            <a:ext cx="28575" cy="657225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0" name="Image 3" descr="preencoded.png">
            <a:extLst>
              <a:ext uri="{FF2B5EF4-FFF2-40B4-BE49-F238E27FC236}">
                <a16:creationId xmlns:a16="http://schemas.microsoft.com/office/drawing/2014/main" id="{2902E60D-FCAC-8341-281C-AB1343696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153" y="2899565"/>
            <a:ext cx="171450" cy="171450"/>
          </a:xfrm>
          <a:prstGeom prst="rect">
            <a:avLst/>
          </a:prstGeom>
        </p:spPr>
      </p:pic>
      <p:sp>
        <p:nvSpPr>
          <p:cNvPr id="51" name="Text 8">
            <a:extLst>
              <a:ext uri="{FF2B5EF4-FFF2-40B4-BE49-F238E27FC236}">
                <a16:creationId xmlns:a16="http://schemas.microsoft.com/office/drawing/2014/main" id="{1B7C0081-D54F-808B-69E2-3419D83863ED}"/>
              </a:ext>
            </a:extLst>
          </p:cNvPr>
          <p:cNvSpPr/>
          <p:nvPr/>
        </p:nvSpPr>
        <p:spPr>
          <a:xfrm>
            <a:off x="6568328" y="2892956"/>
            <a:ext cx="1927836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Дублирование информации</a:t>
            </a:r>
            <a:endParaRPr lang="en-US" sz="1200" dirty="0"/>
          </a:p>
        </p:txBody>
      </p:sp>
      <p:sp>
        <p:nvSpPr>
          <p:cNvPr id="52" name="Text 9">
            <a:extLst>
              <a:ext uri="{FF2B5EF4-FFF2-40B4-BE49-F238E27FC236}">
                <a16:creationId xmlns:a16="http://schemas.microsoft.com/office/drawing/2014/main" id="{D97FF4D5-B29E-9563-7617-0D5328F8E008}"/>
              </a:ext>
            </a:extLst>
          </p:cNvPr>
          <p:cNvSpPr/>
          <p:nvPr/>
        </p:nvSpPr>
        <p:spPr>
          <a:xfrm>
            <a:off x="6311153" y="3151233"/>
            <a:ext cx="38719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374151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Справочники отличаются в разных отделах</a:t>
            </a:r>
            <a:endParaRPr lang="en-US" sz="1000" dirty="0"/>
          </a:p>
        </p:txBody>
      </p:sp>
      <p:sp>
        <p:nvSpPr>
          <p:cNvPr id="54" name="Shape 11">
            <a:extLst>
              <a:ext uri="{FF2B5EF4-FFF2-40B4-BE49-F238E27FC236}">
                <a16:creationId xmlns:a16="http://schemas.microsoft.com/office/drawing/2014/main" id="{D2FDD3EF-B612-15EC-70CC-780FFAF9C3BC}"/>
              </a:ext>
            </a:extLst>
          </p:cNvPr>
          <p:cNvSpPr/>
          <p:nvPr/>
        </p:nvSpPr>
        <p:spPr>
          <a:xfrm>
            <a:off x="585896" y="3597111"/>
            <a:ext cx="28575" cy="657225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5" name="Image 4" descr="preencoded.png">
            <a:extLst>
              <a:ext uri="{FF2B5EF4-FFF2-40B4-BE49-F238E27FC236}">
                <a16:creationId xmlns:a16="http://schemas.microsoft.com/office/drawing/2014/main" id="{7AC91C24-85C5-1725-BF8D-05B9587F2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96" y="3725699"/>
            <a:ext cx="171450" cy="171450"/>
          </a:xfrm>
          <a:prstGeom prst="rect">
            <a:avLst/>
          </a:prstGeom>
        </p:spPr>
      </p:pic>
      <p:sp>
        <p:nvSpPr>
          <p:cNvPr id="56" name="Text 12">
            <a:extLst>
              <a:ext uri="{FF2B5EF4-FFF2-40B4-BE49-F238E27FC236}">
                <a16:creationId xmlns:a16="http://schemas.microsoft.com/office/drawing/2014/main" id="{8D4C0D2E-2B17-96F4-C98D-2A1D5CB8EF12}"/>
              </a:ext>
            </a:extLst>
          </p:cNvPr>
          <p:cNvSpPr/>
          <p:nvPr/>
        </p:nvSpPr>
        <p:spPr>
          <a:xfrm>
            <a:off x="957371" y="3719090"/>
            <a:ext cx="19271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Решения на основе догадок</a:t>
            </a:r>
            <a:endParaRPr lang="en-US" sz="1200" dirty="0"/>
          </a:p>
        </p:txBody>
      </p:sp>
      <p:sp>
        <p:nvSpPr>
          <p:cNvPr id="57" name="Text 13">
            <a:extLst>
              <a:ext uri="{FF2B5EF4-FFF2-40B4-BE49-F238E27FC236}">
                <a16:creationId xmlns:a16="http://schemas.microsoft.com/office/drawing/2014/main" id="{74D57554-8C65-11BD-4A33-4746F6C12F1E}"/>
              </a:ext>
            </a:extLst>
          </p:cNvPr>
          <p:cNvSpPr/>
          <p:nvPr/>
        </p:nvSpPr>
        <p:spPr>
          <a:xfrm>
            <a:off x="700196" y="3977367"/>
            <a:ext cx="38719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374151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Отсутствие объективных данных для принятия решений</a:t>
            </a:r>
            <a:endParaRPr lang="en-US" sz="1000" dirty="0"/>
          </a:p>
        </p:txBody>
      </p:sp>
      <p:sp>
        <p:nvSpPr>
          <p:cNvPr id="59" name="Shape 15">
            <a:extLst>
              <a:ext uri="{FF2B5EF4-FFF2-40B4-BE49-F238E27FC236}">
                <a16:creationId xmlns:a16="http://schemas.microsoft.com/office/drawing/2014/main" id="{375B81AB-1469-E896-760D-6D91DDD8BE9B}"/>
              </a:ext>
            </a:extLst>
          </p:cNvPr>
          <p:cNvSpPr/>
          <p:nvPr/>
        </p:nvSpPr>
        <p:spPr>
          <a:xfrm>
            <a:off x="6196853" y="3599652"/>
            <a:ext cx="28575" cy="657225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60" name="Image 5" descr="preencoded.png">
            <a:extLst>
              <a:ext uri="{FF2B5EF4-FFF2-40B4-BE49-F238E27FC236}">
                <a16:creationId xmlns:a16="http://schemas.microsoft.com/office/drawing/2014/main" id="{EF2B5334-CD37-55C5-AF91-F4EFB4CD27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153" y="3728240"/>
            <a:ext cx="171450" cy="171450"/>
          </a:xfrm>
          <a:prstGeom prst="rect">
            <a:avLst/>
          </a:prstGeom>
        </p:spPr>
      </p:pic>
      <p:sp>
        <p:nvSpPr>
          <p:cNvPr id="61" name="Text 16">
            <a:extLst>
              <a:ext uri="{FF2B5EF4-FFF2-40B4-BE49-F238E27FC236}">
                <a16:creationId xmlns:a16="http://schemas.microsoft.com/office/drawing/2014/main" id="{39939D49-64B0-1353-E220-CE8092BCE8AC}"/>
              </a:ext>
            </a:extLst>
          </p:cNvPr>
          <p:cNvSpPr/>
          <p:nvPr/>
        </p:nvSpPr>
        <p:spPr>
          <a:xfrm>
            <a:off x="6568328" y="3721631"/>
            <a:ext cx="2883033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Затруднения с современными решениями</a:t>
            </a:r>
            <a:endParaRPr lang="en-US" sz="1200" dirty="0"/>
          </a:p>
        </p:txBody>
      </p:sp>
      <p:sp>
        <p:nvSpPr>
          <p:cNvPr id="62" name="Text 17">
            <a:extLst>
              <a:ext uri="{FF2B5EF4-FFF2-40B4-BE49-F238E27FC236}">
                <a16:creationId xmlns:a16="http://schemas.microsoft.com/office/drawing/2014/main" id="{D82118A5-C0B4-7C87-1DF6-DFA2BB05D4E4}"/>
              </a:ext>
            </a:extLst>
          </p:cNvPr>
          <p:cNvSpPr/>
          <p:nvPr/>
        </p:nvSpPr>
        <p:spPr>
          <a:xfrm>
            <a:off x="6311153" y="3979908"/>
            <a:ext cx="3871913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374151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Невозможность или высокая стоимость внедрения</a:t>
            </a:r>
            <a:endParaRPr lang="en-US" sz="1000" dirty="0"/>
          </a:p>
        </p:txBody>
      </p:sp>
      <p:sp>
        <p:nvSpPr>
          <p:cNvPr id="64" name="Shape 19">
            <a:extLst>
              <a:ext uri="{FF2B5EF4-FFF2-40B4-BE49-F238E27FC236}">
                <a16:creationId xmlns:a16="http://schemas.microsoft.com/office/drawing/2014/main" id="{E45888F2-F53A-71CF-420D-CC4132049011}"/>
              </a:ext>
            </a:extLst>
          </p:cNvPr>
          <p:cNvSpPr/>
          <p:nvPr/>
        </p:nvSpPr>
        <p:spPr>
          <a:xfrm>
            <a:off x="585896" y="4425786"/>
            <a:ext cx="28575" cy="657225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65" name="Image 6" descr="preencoded.png">
            <a:extLst>
              <a:ext uri="{FF2B5EF4-FFF2-40B4-BE49-F238E27FC236}">
                <a16:creationId xmlns:a16="http://schemas.microsoft.com/office/drawing/2014/main" id="{478B53C3-9829-3351-F70D-A54282C0A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196" y="4554374"/>
            <a:ext cx="128588" cy="171450"/>
          </a:xfrm>
          <a:prstGeom prst="rect">
            <a:avLst/>
          </a:prstGeom>
        </p:spPr>
      </p:pic>
      <p:sp>
        <p:nvSpPr>
          <p:cNvPr id="66" name="Text 20">
            <a:extLst>
              <a:ext uri="{FF2B5EF4-FFF2-40B4-BE49-F238E27FC236}">
                <a16:creationId xmlns:a16="http://schemas.microsoft.com/office/drawing/2014/main" id="{9CA57A8E-1E93-81CE-219D-E9A1D80C2DC6}"/>
              </a:ext>
            </a:extLst>
          </p:cNvPr>
          <p:cNvSpPr/>
          <p:nvPr/>
        </p:nvSpPr>
        <p:spPr>
          <a:xfrm>
            <a:off x="914509" y="4547765"/>
            <a:ext cx="3079291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Длительный поиск и подготовка информации</a:t>
            </a:r>
            <a:endParaRPr lang="en-US" sz="1200" dirty="0"/>
          </a:p>
        </p:txBody>
      </p:sp>
      <p:sp>
        <p:nvSpPr>
          <p:cNvPr id="67" name="Text 21">
            <a:extLst>
              <a:ext uri="{FF2B5EF4-FFF2-40B4-BE49-F238E27FC236}">
                <a16:creationId xmlns:a16="http://schemas.microsoft.com/office/drawing/2014/main" id="{8634E009-5B4F-10F2-A744-726ECF413169}"/>
              </a:ext>
            </a:extLst>
          </p:cNvPr>
          <p:cNvSpPr/>
          <p:nvPr/>
        </p:nvSpPr>
        <p:spPr>
          <a:xfrm>
            <a:off x="700196" y="4806042"/>
            <a:ext cx="80724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374151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Потеря времени на рутинные операции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52096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AE188-D7EA-EDD8-238E-CA5258E7C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0D438A3-DC70-6DD0-6B73-136B818A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Мифы и барьеры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5C185B-2A83-A1C8-F3D8-AEC38F177C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1B9F091-A0D7-7351-F96B-1F08DC7A0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300FAA8C-3964-2422-8070-14693087A6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2A9CBD-AEDF-7DFA-6D8E-74B8C112B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367"/>
            <a:ext cx="5583857" cy="3722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0DA993-B6C6-6918-2931-E12DFCCE8171}"/>
              </a:ext>
            </a:extLst>
          </p:cNvPr>
          <p:cNvSpPr txBox="1"/>
          <p:nvPr/>
        </p:nvSpPr>
        <p:spPr>
          <a:xfrm>
            <a:off x="6639556" y="5526676"/>
            <a:ext cx="41504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HSE Sans" panose="02000000000000000000" pitchFamily="2" charset="0"/>
              </a:rPr>
              <a:t>Миф о том, как Прометей дал людям не огонь, а материалы этой лекции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DE31D7A-A858-0EC7-CB73-7F7190A84FDE}"/>
              </a:ext>
            </a:extLst>
          </p:cNvPr>
          <p:cNvGrpSpPr/>
          <p:nvPr/>
        </p:nvGrpSpPr>
        <p:grpSpPr>
          <a:xfrm>
            <a:off x="643648" y="2459250"/>
            <a:ext cx="176873" cy="176873"/>
            <a:chOff x="1039906" y="2567858"/>
            <a:chExt cx="295835" cy="295835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FE143A8-31CA-06E0-F5CB-DE6E17119043}"/>
                </a:ext>
              </a:extLst>
            </p:cNvPr>
            <p:cNvSpPr/>
            <p:nvPr/>
          </p:nvSpPr>
          <p:spPr>
            <a:xfrm>
              <a:off x="1039906" y="2567858"/>
              <a:ext cx="295835" cy="2958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Умножение 18">
              <a:extLst>
                <a:ext uri="{FF2B5EF4-FFF2-40B4-BE49-F238E27FC236}">
                  <a16:creationId xmlns:a16="http://schemas.microsoft.com/office/drawing/2014/main" id="{9888DEFB-25CA-EA7F-AF41-60EF42B5CDA7}"/>
                </a:ext>
              </a:extLst>
            </p:cNvPr>
            <p:cNvSpPr/>
            <p:nvPr/>
          </p:nvSpPr>
          <p:spPr>
            <a:xfrm>
              <a:off x="1057834" y="2585786"/>
              <a:ext cx="259977" cy="25997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753023D-5A61-7FB8-71C8-713BCE0BA977}"/>
              </a:ext>
            </a:extLst>
          </p:cNvPr>
          <p:cNvSpPr txBox="1"/>
          <p:nvPr/>
        </p:nvSpPr>
        <p:spPr>
          <a:xfrm>
            <a:off x="978581" y="2377222"/>
            <a:ext cx="2764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HSE Sans" panose="02000000000000000000" pitchFamily="2" charset="0"/>
              </a:rPr>
              <a:t>"Это сложно, дорого и долго"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8E446D1-F61E-3E3B-339C-D01BD4F345BE}"/>
              </a:ext>
            </a:extLst>
          </p:cNvPr>
          <p:cNvGrpSpPr/>
          <p:nvPr/>
        </p:nvGrpSpPr>
        <p:grpSpPr>
          <a:xfrm>
            <a:off x="643648" y="2850940"/>
            <a:ext cx="176873" cy="176873"/>
            <a:chOff x="1039906" y="2567858"/>
            <a:chExt cx="295835" cy="295835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FFCDC68-5F73-D608-950A-0AAB579DC87C}"/>
                </a:ext>
              </a:extLst>
            </p:cNvPr>
            <p:cNvSpPr/>
            <p:nvPr/>
          </p:nvSpPr>
          <p:spPr>
            <a:xfrm>
              <a:off x="1039906" y="2567858"/>
              <a:ext cx="295835" cy="2958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Умножение 22">
              <a:extLst>
                <a:ext uri="{FF2B5EF4-FFF2-40B4-BE49-F238E27FC236}">
                  <a16:creationId xmlns:a16="http://schemas.microsoft.com/office/drawing/2014/main" id="{D01F2138-262B-3730-8A7A-8D6242090257}"/>
                </a:ext>
              </a:extLst>
            </p:cNvPr>
            <p:cNvSpPr/>
            <p:nvPr/>
          </p:nvSpPr>
          <p:spPr>
            <a:xfrm>
              <a:off x="1057834" y="2585786"/>
              <a:ext cx="259977" cy="25997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F3B6C09-088C-9ADB-366F-565A03648DFD}"/>
              </a:ext>
            </a:extLst>
          </p:cNvPr>
          <p:cNvSpPr txBox="1"/>
          <p:nvPr/>
        </p:nvSpPr>
        <p:spPr>
          <a:xfrm>
            <a:off x="978581" y="2768912"/>
            <a:ext cx="1527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HSE Sans" panose="02000000000000000000" pitchFamily="2" charset="0"/>
              </a:rPr>
              <a:t>"Это задача </a:t>
            </a:r>
            <a:r>
              <a:rPr lang="en-US" sz="1600" dirty="0">
                <a:latin typeface="HSE Sans" panose="02000000000000000000" pitchFamily="2" charset="0"/>
              </a:rPr>
              <a:t>IT</a:t>
            </a:r>
            <a:r>
              <a:rPr lang="ru-RU" sz="1600" dirty="0">
                <a:latin typeface="HSE Sans" panose="02000000000000000000" pitchFamily="2" charset="0"/>
              </a:rPr>
              <a:t>"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20683F8-C3EA-6A7A-1B74-A9FD619E02A0}"/>
              </a:ext>
            </a:extLst>
          </p:cNvPr>
          <p:cNvGrpSpPr/>
          <p:nvPr/>
        </p:nvGrpSpPr>
        <p:grpSpPr>
          <a:xfrm>
            <a:off x="643648" y="3324658"/>
            <a:ext cx="176873" cy="176873"/>
            <a:chOff x="1039906" y="2567858"/>
            <a:chExt cx="295835" cy="295835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DBFCA91-B85C-3554-FBAC-662777F8794E}"/>
                </a:ext>
              </a:extLst>
            </p:cNvPr>
            <p:cNvSpPr/>
            <p:nvPr/>
          </p:nvSpPr>
          <p:spPr>
            <a:xfrm>
              <a:off x="1039906" y="2567858"/>
              <a:ext cx="295835" cy="2958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Умножение 26">
              <a:extLst>
                <a:ext uri="{FF2B5EF4-FFF2-40B4-BE49-F238E27FC236}">
                  <a16:creationId xmlns:a16="http://schemas.microsoft.com/office/drawing/2014/main" id="{68056C5F-1743-EC3A-3696-86CCEA5133B5}"/>
                </a:ext>
              </a:extLst>
            </p:cNvPr>
            <p:cNvSpPr/>
            <p:nvPr/>
          </p:nvSpPr>
          <p:spPr>
            <a:xfrm>
              <a:off x="1057834" y="2585786"/>
              <a:ext cx="259977" cy="25997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8218F27-6DDD-A4EA-777A-712ED68E1958}"/>
              </a:ext>
            </a:extLst>
          </p:cNvPr>
          <p:cNvSpPr txBox="1"/>
          <p:nvPr/>
        </p:nvSpPr>
        <p:spPr>
          <a:xfrm>
            <a:off x="978581" y="3242630"/>
            <a:ext cx="2016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HSE Sans" panose="02000000000000000000" pitchFamily="2" charset="0"/>
              </a:rPr>
              <a:t>" У нас всё уже есть "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08EE6D6-2696-398F-797C-01192EA30D7E}"/>
              </a:ext>
            </a:extLst>
          </p:cNvPr>
          <p:cNvGrpSpPr/>
          <p:nvPr/>
        </p:nvGrpSpPr>
        <p:grpSpPr>
          <a:xfrm>
            <a:off x="643648" y="3784073"/>
            <a:ext cx="176873" cy="176873"/>
            <a:chOff x="1039906" y="2567858"/>
            <a:chExt cx="295835" cy="295835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937A736-DAB8-EF51-72BE-0A3142E3F2AB}"/>
                </a:ext>
              </a:extLst>
            </p:cNvPr>
            <p:cNvSpPr/>
            <p:nvPr/>
          </p:nvSpPr>
          <p:spPr>
            <a:xfrm>
              <a:off x="1039906" y="2567858"/>
              <a:ext cx="295835" cy="2958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Умножение 30">
              <a:extLst>
                <a:ext uri="{FF2B5EF4-FFF2-40B4-BE49-F238E27FC236}">
                  <a16:creationId xmlns:a16="http://schemas.microsoft.com/office/drawing/2014/main" id="{58C026E0-0116-9580-C52E-6095A073BCD5}"/>
                </a:ext>
              </a:extLst>
            </p:cNvPr>
            <p:cNvSpPr/>
            <p:nvPr/>
          </p:nvSpPr>
          <p:spPr>
            <a:xfrm>
              <a:off x="1057834" y="2585786"/>
              <a:ext cx="259977" cy="25997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9E43E6F-DF99-F495-0BB8-D59B8CA456B2}"/>
              </a:ext>
            </a:extLst>
          </p:cNvPr>
          <p:cNvSpPr txBox="1"/>
          <p:nvPr/>
        </p:nvSpPr>
        <p:spPr>
          <a:xfrm>
            <a:off x="978581" y="3702045"/>
            <a:ext cx="2427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HSE Sans" panose="02000000000000000000" pitchFamily="2" charset="0"/>
              </a:rPr>
              <a:t>" Главное — собрать всё"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4654277-6CB1-994C-5863-3C6AB228E4C4}"/>
              </a:ext>
            </a:extLst>
          </p:cNvPr>
          <p:cNvGrpSpPr/>
          <p:nvPr/>
        </p:nvGrpSpPr>
        <p:grpSpPr>
          <a:xfrm>
            <a:off x="643648" y="4243488"/>
            <a:ext cx="176873" cy="176873"/>
            <a:chOff x="1039906" y="2567858"/>
            <a:chExt cx="295835" cy="295835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16C42DCA-056E-4431-B437-7A5F911B6390}"/>
                </a:ext>
              </a:extLst>
            </p:cNvPr>
            <p:cNvSpPr/>
            <p:nvPr/>
          </p:nvSpPr>
          <p:spPr>
            <a:xfrm>
              <a:off x="1039906" y="2567858"/>
              <a:ext cx="295835" cy="29583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Умножение 34">
              <a:extLst>
                <a:ext uri="{FF2B5EF4-FFF2-40B4-BE49-F238E27FC236}">
                  <a16:creationId xmlns:a16="http://schemas.microsoft.com/office/drawing/2014/main" id="{98D1B3C1-925C-8D6F-2CEF-C56CC8AFA098}"/>
                </a:ext>
              </a:extLst>
            </p:cNvPr>
            <p:cNvSpPr/>
            <p:nvPr/>
          </p:nvSpPr>
          <p:spPr>
            <a:xfrm>
              <a:off x="1057834" y="2585786"/>
              <a:ext cx="259977" cy="259977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EDEF6AD-FC72-C2FB-FAC0-1C6515FB5E30}"/>
              </a:ext>
            </a:extLst>
          </p:cNvPr>
          <p:cNvSpPr txBox="1"/>
          <p:nvPr/>
        </p:nvSpPr>
        <p:spPr>
          <a:xfrm>
            <a:off x="978581" y="4161460"/>
            <a:ext cx="465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HSE Sans" panose="02000000000000000000" pitchFamily="2" charset="0"/>
              </a:rPr>
              <a:t>"Мы не </a:t>
            </a:r>
            <a:r>
              <a:rPr lang="en" sz="1600" dirty="0">
                <a:latin typeface="HSE Sans" panose="02000000000000000000" pitchFamily="2" charset="0"/>
              </a:rPr>
              <a:t>IT-</a:t>
            </a:r>
            <a:r>
              <a:rPr lang="ru-RU" sz="1600" dirty="0">
                <a:latin typeface="HSE Sans" panose="02000000000000000000" pitchFamily="2" charset="0"/>
              </a:rPr>
              <a:t>компания — нам не нужно это всерьёз"</a:t>
            </a:r>
          </a:p>
        </p:txBody>
      </p:sp>
    </p:spTree>
    <p:extLst>
      <p:ext uri="{BB962C8B-B14F-4D97-AF65-F5344CB8AC3E}">
        <p14:creationId xmlns:p14="http://schemas.microsoft.com/office/powerpoint/2010/main" val="3062348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8C2C3-E6AA-0782-2698-66C57CCD3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7BF03CC-31A4-4CD6-96D8-887C4CFE1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0CAE07-8136-9F7C-A178-FB59D6259F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Институт юридического менеджмента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592B9-6F1C-6FFF-BBAF-CA5C59507D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Хранение и получение данных</a:t>
            </a:r>
          </a:p>
          <a:p>
            <a:endParaRPr lang="ru-RU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0472EA93-0C12-C436-1290-DD6BF7B7BEEB}"/>
              </a:ext>
            </a:extLst>
          </p:cNvPr>
          <p:cNvSpPr/>
          <p:nvPr/>
        </p:nvSpPr>
        <p:spPr>
          <a:xfrm>
            <a:off x="562747" y="2185474"/>
            <a:ext cx="10016317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i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"Современный управленец должен быть не просто потребителем данных, но и активным участником процесса их сбора, обработки и анализа."</a:t>
            </a:r>
            <a:endParaRPr lang="en-US" sz="1200" dirty="0"/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10838044-850A-13A3-AA39-CFF5A4B527D9}"/>
              </a:ext>
            </a:extLst>
          </p:cNvPr>
          <p:cNvSpPr/>
          <p:nvPr/>
        </p:nvSpPr>
        <p:spPr>
          <a:xfrm>
            <a:off x="562747" y="2914651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2F78EB8C-A9ED-5777-7B4E-A4C9C6A2E14E}"/>
              </a:ext>
            </a:extLst>
          </p:cNvPr>
          <p:cNvSpPr/>
          <p:nvPr/>
        </p:nvSpPr>
        <p:spPr>
          <a:xfrm>
            <a:off x="734197" y="3086101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606A1CA0-8884-DFBF-366E-440AAE62D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2" y="3171826"/>
            <a:ext cx="171450" cy="171450"/>
          </a:xfrm>
          <a:prstGeom prst="rect">
            <a:avLst/>
          </a:prstGeom>
        </p:spPr>
      </p:pic>
      <p:sp>
        <p:nvSpPr>
          <p:cNvPr id="11" name="Text 6">
            <a:extLst>
              <a:ext uri="{FF2B5EF4-FFF2-40B4-BE49-F238E27FC236}">
                <a16:creationId xmlns:a16="http://schemas.microsoft.com/office/drawing/2014/main" id="{F4203C14-1117-05A5-5AC3-5B0CDA22A117}"/>
              </a:ext>
            </a:extLst>
          </p:cNvPr>
          <p:cNvSpPr/>
          <p:nvPr/>
        </p:nvSpPr>
        <p:spPr>
          <a:xfrm>
            <a:off x="1191396" y="3165218"/>
            <a:ext cx="1895123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Ориентируется</a:t>
            </a: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в </a:t>
            </a:r>
            <a:r>
              <a:rPr lang="en-US" sz="1200" b="1" dirty="0" err="1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данны</a:t>
            </a:r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х</a:t>
            </a:r>
            <a:endParaRPr lang="en-US" sz="120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FD018B6-3AE5-4053-C98E-C0DFB3FBF2C3}"/>
              </a:ext>
            </a:extLst>
          </p:cNvPr>
          <p:cNvSpPr/>
          <p:nvPr/>
        </p:nvSpPr>
        <p:spPr>
          <a:xfrm>
            <a:off x="734197" y="3560862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Знает, какие данные есть в компании, как они хранятся и откуда берутся</a:t>
            </a:r>
            <a:endParaRPr lang="en-US" sz="1000" dirty="0"/>
          </a:p>
        </p:txBody>
      </p:sp>
      <p:sp>
        <p:nvSpPr>
          <p:cNvPr id="14" name="Shape 9">
            <a:extLst>
              <a:ext uri="{FF2B5EF4-FFF2-40B4-BE49-F238E27FC236}">
                <a16:creationId xmlns:a16="http://schemas.microsoft.com/office/drawing/2014/main" id="{833D63F7-2F4C-BF28-A2B8-BCAEE5B520E5}"/>
              </a:ext>
            </a:extLst>
          </p:cNvPr>
          <p:cNvSpPr/>
          <p:nvPr/>
        </p:nvSpPr>
        <p:spPr>
          <a:xfrm>
            <a:off x="6472658" y="2915644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5" name="Shape 10">
            <a:extLst>
              <a:ext uri="{FF2B5EF4-FFF2-40B4-BE49-F238E27FC236}">
                <a16:creationId xmlns:a16="http://schemas.microsoft.com/office/drawing/2014/main" id="{71F766DD-94FA-C320-9798-C3D7410635D1}"/>
              </a:ext>
            </a:extLst>
          </p:cNvPr>
          <p:cNvSpPr/>
          <p:nvPr/>
        </p:nvSpPr>
        <p:spPr>
          <a:xfrm>
            <a:off x="6644108" y="3087094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F1FF4A2A-DCBB-084D-0786-5881578A4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833" y="3172819"/>
            <a:ext cx="171450" cy="171450"/>
          </a:xfrm>
          <a:prstGeom prst="rect">
            <a:avLst/>
          </a:prstGeom>
        </p:spPr>
      </p:pic>
      <p:sp>
        <p:nvSpPr>
          <p:cNvPr id="17" name="Text 11">
            <a:extLst>
              <a:ext uri="{FF2B5EF4-FFF2-40B4-BE49-F238E27FC236}">
                <a16:creationId xmlns:a16="http://schemas.microsoft.com/office/drawing/2014/main" id="{E9799B7D-2366-0125-F82B-DFD24DD13D03}"/>
              </a:ext>
            </a:extLst>
          </p:cNvPr>
          <p:cNvSpPr/>
          <p:nvPr/>
        </p:nvSpPr>
        <p:spPr>
          <a:xfrm>
            <a:off x="7101308" y="3166211"/>
            <a:ext cx="1213545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Требует данные</a:t>
            </a:r>
            <a:endParaRPr lang="en-US" sz="1200" dirty="0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188D83C5-0964-4401-ABC3-8C1790B08A55}"/>
              </a:ext>
            </a:extLst>
          </p:cNvPr>
          <p:cNvSpPr/>
          <p:nvPr/>
        </p:nvSpPr>
        <p:spPr>
          <a:xfrm>
            <a:off x="6644108" y="3561855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Использует данные как основу для принятия решений, а не полагается только на интуицию</a:t>
            </a:r>
            <a:endParaRPr lang="en-US" sz="1000" dirty="0"/>
          </a:p>
        </p:txBody>
      </p:sp>
      <p:sp>
        <p:nvSpPr>
          <p:cNvPr id="20" name="Shape 14">
            <a:extLst>
              <a:ext uri="{FF2B5EF4-FFF2-40B4-BE49-F238E27FC236}">
                <a16:creationId xmlns:a16="http://schemas.microsoft.com/office/drawing/2014/main" id="{5C0698C6-6DAC-694D-77F2-74509A45A1C2}"/>
              </a:ext>
            </a:extLst>
          </p:cNvPr>
          <p:cNvSpPr/>
          <p:nvPr/>
        </p:nvSpPr>
        <p:spPr>
          <a:xfrm>
            <a:off x="562747" y="4286251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Shape 15">
            <a:extLst>
              <a:ext uri="{FF2B5EF4-FFF2-40B4-BE49-F238E27FC236}">
                <a16:creationId xmlns:a16="http://schemas.microsoft.com/office/drawing/2014/main" id="{6B99D456-5917-F2D3-B204-EF97074247F1}"/>
              </a:ext>
            </a:extLst>
          </p:cNvPr>
          <p:cNvSpPr/>
          <p:nvPr/>
        </p:nvSpPr>
        <p:spPr>
          <a:xfrm>
            <a:off x="734197" y="4457701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2" name="Image 4" descr="preencoded.png">
            <a:extLst>
              <a:ext uri="{FF2B5EF4-FFF2-40B4-BE49-F238E27FC236}">
                <a16:creationId xmlns:a16="http://schemas.microsoft.com/office/drawing/2014/main" id="{DBF66476-9E83-BD40-91FC-BF36EAE21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91" y="4543426"/>
            <a:ext cx="214313" cy="171450"/>
          </a:xfrm>
          <a:prstGeom prst="rect">
            <a:avLst/>
          </a:prstGeom>
        </p:spPr>
      </p:pic>
      <p:sp>
        <p:nvSpPr>
          <p:cNvPr id="23" name="Text 16">
            <a:extLst>
              <a:ext uri="{FF2B5EF4-FFF2-40B4-BE49-F238E27FC236}">
                <a16:creationId xmlns:a16="http://schemas.microsoft.com/office/drawing/2014/main" id="{E0F58E0D-AD80-7BB0-C5DD-645CFDC2B8E1}"/>
              </a:ext>
            </a:extLst>
          </p:cNvPr>
          <p:cNvSpPr/>
          <p:nvPr/>
        </p:nvSpPr>
        <p:spPr>
          <a:xfrm>
            <a:off x="1191397" y="4536818"/>
            <a:ext cx="132139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Создаёт культуру</a:t>
            </a:r>
            <a:endParaRPr lang="en-US" sz="1200" dirty="0"/>
          </a:p>
        </p:txBody>
      </p:sp>
      <p:sp>
        <p:nvSpPr>
          <p:cNvPr id="24" name="Text 17">
            <a:extLst>
              <a:ext uri="{FF2B5EF4-FFF2-40B4-BE49-F238E27FC236}">
                <a16:creationId xmlns:a16="http://schemas.microsoft.com/office/drawing/2014/main" id="{9005522A-7483-9FC0-AEA7-58775E72CFEB}"/>
              </a:ext>
            </a:extLst>
          </p:cNvPr>
          <p:cNvSpPr/>
          <p:nvPr/>
        </p:nvSpPr>
        <p:spPr>
          <a:xfrm>
            <a:off x="734197" y="4932462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Формирует культуру ответственности за качество данных в своей команде</a:t>
            </a:r>
            <a:endParaRPr lang="en-US" sz="1000" dirty="0"/>
          </a:p>
        </p:txBody>
      </p:sp>
      <p:sp>
        <p:nvSpPr>
          <p:cNvPr id="26" name="Shape 19">
            <a:extLst>
              <a:ext uri="{FF2B5EF4-FFF2-40B4-BE49-F238E27FC236}">
                <a16:creationId xmlns:a16="http://schemas.microsoft.com/office/drawing/2014/main" id="{02149C60-7F38-5A34-7842-88B8C9ACA580}"/>
              </a:ext>
            </a:extLst>
          </p:cNvPr>
          <p:cNvSpPr/>
          <p:nvPr/>
        </p:nvSpPr>
        <p:spPr>
          <a:xfrm>
            <a:off x="6472658" y="4287244"/>
            <a:ext cx="28575" cy="1143000"/>
          </a:xfrm>
          <a:prstGeom prst="rect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7" name="Shape 20">
            <a:extLst>
              <a:ext uri="{FF2B5EF4-FFF2-40B4-BE49-F238E27FC236}">
                <a16:creationId xmlns:a16="http://schemas.microsoft.com/office/drawing/2014/main" id="{92075D37-51FB-FDA8-3DEF-C21D7DA458A7}"/>
              </a:ext>
            </a:extLst>
          </p:cNvPr>
          <p:cNvSpPr/>
          <p:nvPr/>
        </p:nvSpPr>
        <p:spPr>
          <a:xfrm>
            <a:off x="6644108" y="4458694"/>
            <a:ext cx="342900" cy="342900"/>
          </a:xfrm>
          <a:prstGeom prst="ellipse">
            <a:avLst/>
          </a:prstGeom>
          <a:solidFill>
            <a:srgbClr val="003399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8" name="Image 5" descr="preencoded.png">
            <a:extLst>
              <a:ext uri="{FF2B5EF4-FFF2-40B4-BE49-F238E27FC236}">
                <a16:creationId xmlns:a16="http://schemas.microsoft.com/office/drawing/2014/main" id="{99E74A07-BCD5-5AD9-001E-8CCD8869F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402" y="4544419"/>
            <a:ext cx="214313" cy="171450"/>
          </a:xfrm>
          <a:prstGeom prst="rect">
            <a:avLst/>
          </a:prstGeom>
        </p:spPr>
      </p:pic>
      <p:sp>
        <p:nvSpPr>
          <p:cNvPr id="29" name="Text 21">
            <a:extLst>
              <a:ext uri="{FF2B5EF4-FFF2-40B4-BE49-F238E27FC236}">
                <a16:creationId xmlns:a16="http://schemas.microsoft.com/office/drawing/2014/main" id="{09F72F9C-DB61-9352-9D8D-0C219F3DA536}"/>
              </a:ext>
            </a:extLst>
          </p:cNvPr>
          <p:cNvSpPr/>
          <p:nvPr/>
        </p:nvSpPr>
        <p:spPr>
          <a:xfrm>
            <a:off x="7101307" y="4537811"/>
            <a:ext cx="2071869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ru-RU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Общается на одном языке с </a:t>
            </a:r>
            <a:r>
              <a:rPr lang="en-US" sz="1200" b="1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IT</a:t>
            </a:r>
            <a:endParaRPr lang="en-US" sz="1200" dirty="0"/>
          </a:p>
        </p:txBody>
      </p:sp>
      <p:sp>
        <p:nvSpPr>
          <p:cNvPr id="30" name="Text 22">
            <a:extLst>
              <a:ext uri="{FF2B5EF4-FFF2-40B4-BE49-F238E27FC236}">
                <a16:creationId xmlns:a16="http://schemas.microsoft.com/office/drawing/2014/main" id="{05027DE4-E3B4-0F61-BB64-F7FD01056CD9}"/>
              </a:ext>
            </a:extLst>
          </p:cNvPr>
          <p:cNvSpPr/>
          <p:nvPr/>
        </p:nvSpPr>
        <p:spPr>
          <a:xfrm>
            <a:off x="6644108" y="4933455"/>
            <a:ext cx="3729038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solidFill>
                  <a:srgbClr val="003399"/>
                </a:solidFill>
                <a:latin typeface="HSE Sans" pitchFamily="34" charset="0"/>
                <a:ea typeface="HSE Sans" pitchFamily="34" charset="-122"/>
                <a:cs typeface="HSE Sans" pitchFamily="34" charset="-120"/>
              </a:rPr>
              <a:t>Общается на одном языке с техническими специалистами об архитектуре, метриках и аналитике</a:t>
            </a:r>
            <a:endParaRPr lang="en-US" sz="1000" dirty="0"/>
          </a:p>
        </p:txBody>
      </p:sp>
      <p:sp>
        <p:nvSpPr>
          <p:cNvPr id="35" name="Заголовок 2">
            <a:extLst>
              <a:ext uri="{FF2B5EF4-FFF2-40B4-BE49-F238E27FC236}">
                <a16:creationId xmlns:a16="http://schemas.microsoft.com/office/drawing/2014/main" id="{90D438A3-DC70-6DD0-6B73-136B818A2ED0}"/>
              </a:ext>
            </a:extLst>
          </p:cNvPr>
          <p:cNvSpPr>
            <a:spLocks noGrp="1"/>
          </p:cNvSpPr>
          <p:nvPr/>
        </p:nvSpPr>
        <p:spPr>
          <a:xfrm>
            <a:off x="562748" y="1446338"/>
            <a:ext cx="5245560" cy="7770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Как меняется ваша роль?</a:t>
            </a:r>
          </a:p>
        </p:txBody>
      </p:sp>
    </p:spTree>
    <p:extLst>
      <p:ext uri="{BB962C8B-B14F-4D97-AF65-F5344CB8AC3E}">
        <p14:creationId xmlns:p14="http://schemas.microsoft.com/office/powerpoint/2010/main" val="48339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F273-D8F6-9EB5-73F7-7848D7946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726F2D6-974B-7C52-6CC0-9BC5BABE3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Высшая школа юриспруденции</a:t>
            </a:r>
            <a:br>
              <a:rPr lang="ru-RU" dirty="0"/>
            </a:br>
            <a:r>
              <a:rPr lang="ru-RU" dirty="0"/>
              <a:t>и администрирования </a:t>
            </a:r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59B0CC-D883-F241-4EDA-63D04B6FC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Институт юридического менеджмента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6FA77D-4BFA-87DB-9447-B52C952D3D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Хранение и получение данных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65F0-89FA-1DA9-ECC7-AA4D9A067A33}"/>
              </a:ext>
            </a:extLst>
          </p:cNvPr>
          <p:cNvSpPr txBox="1"/>
          <p:nvPr/>
        </p:nvSpPr>
        <p:spPr>
          <a:xfrm>
            <a:off x="477284" y="1251098"/>
            <a:ext cx="59625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HSE Sans"/>
              </a:rPr>
              <a:t>Эволюция</a:t>
            </a:r>
            <a:r>
              <a:rPr lang="en-US" sz="2400" dirty="0">
                <a:latin typeface="HSE Sans"/>
              </a:rPr>
              <a:t> </a:t>
            </a:r>
            <a:r>
              <a:rPr lang="en-US" sz="2400" dirty="0" err="1">
                <a:latin typeface="HSE Sans"/>
              </a:rPr>
              <a:t>хранения</a:t>
            </a:r>
            <a:r>
              <a:rPr lang="en-US" sz="2400" dirty="0">
                <a:latin typeface="HSE Sans"/>
              </a:rPr>
              <a:t> </a:t>
            </a:r>
            <a:r>
              <a:rPr lang="en-US" sz="2400" dirty="0" err="1">
                <a:latin typeface="HSE Sans"/>
              </a:rPr>
              <a:t>данных</a:t>
            </a:r>
            <a:r>
              <a:rPr lang="en-US" sz="2400" dirty="0">
                <a:latin typeface="HSE Sans"/>
              </a:rPr>
              <a:t> (1970-1999)</a:t>
            </a:r>
          </a:p>
        </p:txBody>
      </p:sp>
      <p:sp>
        <p:nvSpPr>
          <p:cNvPr id="46" name="Shape 1">
            <a:extLst>
              <a:ext uri="{FF2B5EF4-FFF2-40B4-BE49-F238E27FC236}">
                <a16:creationId xmlns:a16="http://schemas.microsoft.com/office/drawing/2014/main" id="{BBB74C26-48FC-D01E-55F3-094310DA5423}"/>
              </a:ext>
            </a:extLst>
          </p:cNvPr>
          <p:cNvSpPr/>
          <p:nvPr/>
        </p:nvSpPr>
        <p:spPr>
          <a:xfrm>
            <a:off x="1944837" y="1993752"/>
            <a:ext cx="2628900" cy="3486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Text 2">
            <a:extLst>
              <a:ext uri="{FF2B5EF4-FFF2-40B4-BE49-F238E27FC236}">
                <a16:creationId xmlns:a16="http://schemas.microsoft.com/office/drawing/2014/main" id="{C7343DA9-A391-94A3-7D89-25EE63B586DE}"/>
              </a:ext>
            </a:extLst>
          </p:cNvPr>
          <p:cNvSpPr/>
          <p:nvPr/>
        </p:nvSpPr>
        <p:spPr>
          <a:xfrm>
            <a:off x="2116287" y="2187169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>
                <a:latin typeface="HSE Sans"/>
                <a:ea typeface="HSE Sans" pitchFamily="34" charset="-122"/>
                <a:cs typeface="HSE Sans" pitchFamily="34" charset="-120"/>
              </a:rPr>
              <a:t>1970-1979</a:t>
            </a:r>
            <a:endParaRPr lang="en-US" sz="1200">
              <a:latin typeface="HSE Sans"/>
              <a:ea typeface="Calibri"/>
              <a:cs typeface="Calibri"/>
            </a:endParaRPr>
          </a:p>
        </p:txBody>
      </p:sp>
      <p:sp>
        <p:nvSpPr>
          <p:cNvPr id="48" name="Text 3">
            <a:extLst>
              <a:ext uri="{FF2B5EF4-FFF2-40B4-BE49-F238E27FC236}">
                <a16:creationId xmlns:a16="http://schemas.microsoft.com/office/drawing/2014/main" id="{C0DEE49C-986D-0997-DC00-3446719D99D0}"/>
              </a:ext>
            </a:extLst>
          </p:cNvPr>
          <p:cNvSpPr/>
          <p:nvPr/>
        </p:nvSpPr>
        <p:spPr>
          <a:xfrm>
            <a:off x="2116287" y="2515781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 err="1">
                <a:latin typeface="HSE Sans"/>
                <a:ea typeface="HSE Sans" pitchFamily="34" charset="-122"/>
                <a:cs typeface="HSE Sans" pitchFamily="34" charset="-120"/>
              </a:rPr>
              <a:t>Зарождение</a:t>
            </a:r>
            <a:r>
              <a:rPr lang="en-US" sz="12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dirty="0" err="1">
                <a:latin typeface="HSE Sans"/>
                <a:ea typeface="HSE Sans" pitchFamily="34" charset="-122"/>
                <a:cs typeface="HSE Sans" pitchFamily="34" charset="-120"/>
              </a:rPr>
              <a:t>реляционной</a:t>
            </a:r>
            <a:r>
              <a:rPr lang="en-US" sz="12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200" dirty="0" err="1">
                <a:latin typeface="HSE Sans"/>
                <a:ea typeface="HSE Sans" pitchFamily="34" charset="-122"/>
                <a:cs typeface="HSE Sans" pitchFamily="34" charset="-120"/>
              </a:rPr>
              <a:t>модели</a:t>
            </a:r>
            <a:endParaRPr lang="en-US" sz="1200" dirty="0">
              <a:latin typeface="HSE Sans"/>
              <a:ea typeface="Calibri"/>
              <a:cs typeface="Calibri"/>
            </a:endParaRPr>
          </a:p>
        </p:txBody>
      </p:sp>
      <p:sp>
        <p:nvSpPr>
          <p:cNvPr id="49" name="Text 4">
            <a:extLst>
              <a:ext uri="{FF2B5EF4-FFF2-40B4-BE49-F238E27FC236}">
                <a16:creationId xmlns:a16="http://schemas.microsoft.com/office/drawing/2014/main" id="{326803D8-654B-3A9F-8A3C-3FA91076768C}"/>
              </a:ext>
            </a:extLst>
          </p:cNvPr>
          <p:cNvSpPr/>
          <p:nvPr/>
        </p:nvSpPr>
        <p:spPr>
          <a:xfrm>
            <a:off x="2280593" y="2810327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>
                <a:latin typeface="HSE Sans" pitchFamily="34" charset="0"/>
                <a:ea typeface="HSE Sans" pitchFamily="34" charset="-122"/>
                <a:cs typeface="HSE Sans" pitchFamily="34" charset="-120"/>
              </a:rPr>
              <a:t>1970</a:t>
            </a:r>
            <a:endParaRPr lang="en-US" sz="900"/>
          </a:p>
        </p:txBody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20EF6E79-E5D9-03C5-8C4D-DB693F138404}"/>
              </a:ext>
            </a:extLst>
          </p:cNvPr>
          <p:cNvSpPr/>
          <p:nvPr/>
        </p:nvSpPr>
        <p:spPr>
          <a:xfrm>
            <a:off x="2280593" y="2982863"/>
            <a:ext cx="2193131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Статья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Эдгара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Кодда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о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реляционной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модели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51" name="Text 6">
            <a:extLst>
              <a:ext uri="{FF2B5EF4-FFF2-40B4-BE49-F238E27FC236}">
                <a16:creationId xmlns:a16="http://schemas.microsoft.com/office/drawing/2014/main" id="{07A6D9B6-B6CE-DF85-2D5C-45617A5903D1}"/>
              </a:ext>
            </a:extLst>
          </p:cNvPr>
          <p:cNvSpPr/>
          <p:nvPr/>
        </p:nvSpPr>
        <p:spPr>
          <a:xfrm>
            <a:off x="2280593" y="3488983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>
                <a:latin typeface="HSE Sans" pitchFamily="34" charset="0"/>
                <a:ea typeface="HSE Sans" pitchFamily="34" charset="-122"/>
                <a:cs typeface="HSE Sans" pitchFamily="34" charset="-120"/>
              </a:rPr>
              <a:t>1974-1979</a:t>
            </a:r>
            <a:endParaRPr lang="en-US" sz="900"/>
          </a:p>
        </p:txBody>
      </p:sp>
      <p:sp>
        <p:nvSpPr>
          <p:cNvPr id="52" name="Text 7">
            <a:extLst>
              <a:ext uri="{FF2B5EF4-FFF2-40B4-BE49-F238E27FC236}">
                <a16:creationId xmlns:a16="http://schemas.microsoft.com/office/drawing/2014/main" id="{B2E783BC-5AE6-2417-D448-66F8B6A4E1CD}"/>
              </a:ext>
            </a:extLst>
          </p:cNvPr>
          <p:cNvSpPr/>
          <p:nvPr/>
        </p:nvSpPr>
        <p:spPr>
          <a:xfrm>
            <a:off x="2280593" y="3652739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IBM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разрабатывает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System R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53" name="Text 8">
            <a:extLst>
              <a:ext uri="{FF2B5EF4-FFF2-40B4-BE49-F238E27FC236}">
                <a16:creationId xmlns:a16="http://schemas.microsoft.com/office/drawing/2014/main" id="{1C95BD14-1005-0A05-1837-158DD98B9A44}"/>
              </a:ext>
            </a:extLst>
          </p:cNvPr>
          <p:cNvSpPr/>
          <p:nvPr/>
        </p:nvSpPr>
        <p:spPr>
          <a:xfrm>
            <a:off x="2280593" y="3996190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>
                <a:latin typeface="HSE Sans" pitchFamily="34" charset="0"/>
                <a:ea typeface="HSE Sans" pitchFamily="34" charset="-122"/>
                <a:cs typeface="HSE Sans" pitchFamily="34" charset="-120"/>
              </a:rPr>
              <a:t>1975</a:t>
            </a:r>
            <a:endParaRPr lang="en-US" sz="900"/>
          </a:p>
        </p:txBody>
      </p:sp>
      <p:sp>
        <p:nvSpPr>
          <p:cNvPr id="54" name="Text 9">
            <a:extLst>
              <a:ext uri="{FF2B5EF4-FFF2-40B4-BE49-F238E27FC236}">
                <a16:creationId xmlns:a16="http://schemas.microsoft.com/office/drawing/2014/main" id="{EB2C5B8F-784B-8B40-5A51-1693917CE1B1}"/>
              </a:ext>
            </a:extLst>
          </p:cNvPr>
          <p:cNvSpPr/>
          <p:nvPr/>
        </p:nvSpPr>
        <p:spPr>
          <a:xfrm>
            <a:off x="2280593" y="4159946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Появление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концепции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ACID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55" name="Text 10">
            <a:extLst>
              <a:ext uri="{FF2B5EF4-FFF2-40B4-BE49-F238E27FC236}">
                <a16:creationId xmlns:a16="http://schemas.microsoft.com/office/drawing/2014/main" id="{C4925B84-7C27-5431-3C24-CA204E15E03F}"/>
              </a:ext>
            </a:extLst>
          </p:cNvPr>
          <p:cNvSpPr/>
          <p:nvPr/>
        </p:nvSpPr>
        <p:spPr>
          <a:xfrm>
            <a:off x="2280593" y="4503396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1970-е</a:t>
            </a:r>
            <a:endParaRPr lang="en-US" sz="900" dirty="0"/>
          </a:p>
        </p:txBody>
      </p:sp>
      <p:sp>
        <p:nvSpPr>
          <p:cNvPr id="56" name="Text 11">
            <a:extLst>
              <a:ext uri="{FF2B5EF4-FFF2-40B4-BE49-F238E27FC236}">
                <a16:creationId xmlns:a16="http://schemas.microsoft.com/office/drawing/2014/main" id="{066C60C0-62A4-8E70-A937-3EE0581CD2EE}"/>
              </a:ext>
            </a:extLst>
          </p:cNvPr>
          <p:cNvSpPr/>
          <p:nvPr/>
        </p:nvSpPr>
        <p:spPr>
          <a:xfrm>
            <a:off x="2280593" y="4667152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Разработка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SQL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в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IBM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57" name="Shape 12">
            <a:extLst>
              <a:ext uri="{FF2B5EF4-FFF2-40B4-BE49-F238E27FC236}">
                <a16:creationId xmlns:a16="http://schemas.microsoft.com/office/drawing/2014/main" id="{DC1A6F85-88A2-3A53-5B84-761978506A0A}"/>
              </a:ext>
            </a:extLst>
          </p:cNvPr>
          <p:cNvSpPr/>
          <p:nvPr/>
        </p:nvSpPr>
        <p:spPr>
          <a:xfrm>
            <a:off x="4745187" y="1993752"/>
            <a:ext cx="2628900" cy="3486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Text 13">
            <a:extLst>
              <a:ext uri="{FF2B5EF4-FFF2-40B4-BE49-F238E27FC236}">
                <a16:creationId xmlns:a16="http://schemas.microsoft.com/office/drawing/2014/main" id="{BE6CA7C9-5C61-3C93-6E56-C004967F78A9}"/>
              </a:ext>
            </a:extLst>
          </p:cNvPr>
          <p:cNvSpPr/>
          <p:nvPr/>
        </p:nvSpPr>
        <p:spPr>
          <a:xfrm>
            <a:off x="4916637" y="2187169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>
                <a:latin typeface="HSE Sans"/>
                <a:ea typeface="HSE Sans" pitchFamily="34" charset="-122"/>
                <a:cs typeface="HSE Sans" pitchFamily="34" charset="-120"/>
              </a:rPr>
              <a:t>1980-1989</a:t>
            </a:r>
            <a:endParaRPr lang="en-US" sz="1200">
              <a:latin typeface="HSE Sans"/>
              <a:ea typeface="Calibri"/>
              <a:cs typeface="Calibri"/>
            </a:endParaRPr>
          </a:p>
        </p:txBody>
      </p:sp>
      <p:sp>
        <p:nvSpPr>
          <p:cNvPr id="59" name="Text 14">
            <a:extLst>
              <a:ext uri="{FF2B5EF4-FFF2-40B4-BE49-F238E27FC236}">
                <a16:creationId xmlns:a16="http://schemas.microsoft.com/office/drawing/2014/main" id="{C0E6AC3A-CFAB-C98D-02CB-1D5E1E1AB903}"/>
              </a:ext>
            </a:extLst>
          </p:cNvPr>
          <p:cNvSpPr/>
          <p:nvPr/>
        </p:nvSpPr>
        <p:spPr>
          <a:xfrm>
            <a:off x="4916637" y="2523461"/>
            <a:ext cx="2357438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200" dirty="0" err="1">
                <a:latin typeface="HSE Sans"/>
                <a:ea typeface="HSE Sans"/>
                <a:cs typeface="HSE Sans" pitchFamily="34" charset="-120"/>
              </a:rPr>
              <a:t>Коммерциализация</a:t>
            </a:r>
            <a:r>
              <a:rPr lang="en-US" sz="1200" dirty="0">
                <a:latin typeface="HSE Sans"/>
                <a:ea typeface="HSE Sans"/>
                <a:cs typeface="HSE Sans" pitchFamily="34" charset="-120"/>
              </a:rPr>
              <a:t> </a:t>
            </a:r>
            <a:endParaRPr lang="en-US" sz="1200" dirty="0">
              <a:latin typeface="Calibri"/>
              <a:ea typeface="HSE Sans"/>
              <a:cs typeface="Calibri"/>
            </a:endParaRPr>
          </a:p>
          <a:p>
            <a:pPr marL="0" indent="0">
              <a:buNone/>
            </a:pPr>
            <a:r>
              <a:rPr lang="en-US" sz="1200" dirty="0" err="1">
                <a:latin typeface="HSE Sans"/>
                <a:ea typeface="HSE Sans" pitchFamily="34" charset="-122"/>
                <a:cs typeface="HSE Sans" pitchFamily="34" charset="-120"/>
              </a:rPr>
              <a:t>реляционных</a:t>
            </a:r>
            <a:r>
              <a:rPr lang="en-US" sz="1200" dirty="0">
                <a:latin typeface="HSE Sans"/>
                <a:ea typeface="HSE Sans" pitchFamily="34" charset="-122"/>
                <a:cs typeface="HSE Sans" pitchFamily="34" charset="-120"/>
              </a:rPr>
              <a:t> БД</a:t>
            </a:r>
            <a:endParaRPr lang="en-US" sz="1200" dirty="0">
              <a:latin typeface="HSE Sans"/>
              <a:ea typeface="Calibri"/>
              <a:cs typeface="Calibri"/>
            </a:endParaRPr>
          </a:p>
        </p:txBody>
      </p:sp>
      <p:sp>
        <p:nvSpPr>
          <p:cNvPr id="60" name="Text 15">
            <a:extLst>
              <a:ext uri="{FF2B5EF4-FFF2-40B4-BE49-F238E27FC236}">
                <a16:creationId xmlns:a16="http://schemas.microsoft.com/office/drawing/2014/main" id="{001BB6B6-5369-18C0-498C-1BD59BC54037}"/>
              </a:ext>
            </a:extLst>
          </p:cNvPr>
          <p:cNvSpPr/>
          <p:nvPr/>
        </p:nvSpPr>
        <p:spPr>
          <a:xfrm>
            <a:off x="5080943" y="3010352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1979</a:t>
            </a:r>
            <a:endParaRPr lang="en-US" sz="900" dirty="0"/>
          </a:p>
        </p:txBody>
      </p:sp>
      <p:sp>
        <p:nvSpPr>
          <p:cNvPr id="61" name="Text 16">
            <a:extLst>
              <a:ext uri="{FF2B5EF4-FFF2-40B4-BE49-F238E27FC236}">
                <a16:creationId xmlns:a16="http://schemas.microsoft.com/office/drawing/2014/main" id="{166DCAA7-D40B-2C60-CE34-21961EB47C26}"/>
              </a:ext>
            </a:extLst>
          </p:cNvPr>
          <p:cNvSpPr/>
          <p:nvPr/>
        </p:nvSpPr>
        <p:spPr>
          <a:xfrm>
            <a:off x="5080943" y="3182888"/>
            <a:ext cx="2193131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Oracle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выпускает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первую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коммерческую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SQL СУБД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62" name="Text 17">
            <a:extLst>
              <a:ext uri="{FF2B5EF4-FFF2-40B4-BE49-F238E27FC236}">
                <a16:creationId xmlns:a16="http://schemas.microsoft.com/office/drawing/2014/main" id="{DB43ED47-D9B9-11EC-8D4C-D655076B8451}"/>
              </a:ext>
            </a:extLst>
          </p:cNvPr>
          <p:cNvSpPr/>
          <p:nvPr/>
        </p:nvSpPr>
        <p:spPr>
          <a:xfrm>
            <a:off x="5080943" y="3689008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1982</a:t>
            </a:r>
            <a:endParaRPr lang="en-US" sz="900" dirty="0"/>
          </a:p>
        </p:txBody>
      </p:sp>
      <p:sp>
        <p:nvSpPr>
          <p:cNvPr id="63" name="Text 18">
            <a:extLst>
              <a:ext uri="{FF2B5EF4-FFF2-40B4-BE49-F238E27FC236}">
                <a16:creationId xmlns:a16="http://schemas.microsoft.com/office/drawing/2014/main" id="{573783CE-8A5B-D1DA-1E17-E42123062947}"/>
              </a:ext>
            </a:extLst>
          </p:cNvPr>
          <p:cNvSpPr/>
          <p:nvPr/>
        </p:nvSpPr>
        <p:spPr>
          <a:xfrm>
            <a:off x="5080943" y="3852764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IBM DB2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64" name="Text 19">
            <a:extLst>
              <a:ext uri="{FF2B5EF4-FFF2-40B4-BE49-F238E27FC236}">
                <a16:creationId xmlns:a16="http://schemas.microsoft.com/office/drawing/2014/main" id="{9DA28C06-E83B-274E-1F81-C4CA98688A17}"/>
              </a:ext>
            </a:extLst>
          </p:cNvPr>
          <p:cNvSpPr/>
          <p:nvPr/>
        </p:nvSpPr>
        <p:spPr>
          <a:xfrm>
            <a:off x="5080943" y="4196215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1986-1987</a:t>
            </a:r>
            <a:endParaRPr lang="en-US" sz="900" dirty="0"/>
          </a:p>
        </p:txBody>
      </p:sp>
      <p:sp>
        <p:nvSpPr>
          <p:cNvPr id="65" name="Text 20">
            <a:extLst>
              <a:ext uri="{FF2B5EF4-FFF2-40B4-BE49-F238E27FC236}">
                <a16:creationId xmlns:a16="http://schemas.microsoft.com/office/drawing/2014/main" id="{FE0C9C37-BD87-AB10-0767-2FF0C441A1ED}"/>
              </a:ext>
            </a:extLst>
          </p:cNvPr>
          <p:cNvSpPr/>
          <p:nvPr/>
        </p:nvSpPr>
        <p:spPr>
          <a:xfrm>
            <a:off x="5080943" y="4368752"/>
            <a:ext cx="2193131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SQL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становится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стандартом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ANSI </a:t>
            </a: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и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ISO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66" name="Text 21">
            <a:extLst>
              <a:ext uri="{FF2B5EF4-FFF2-40B4-BE49-F238E27FC236}">
                <a16:creationId xmlns:a16="http://schemas.microsoft.com/office/drawing/2014/main" id="{968C589F-6706-3F97-9683-82D6DE57C5E1}"/>
              </a:ext>
            </a:extLst>
          </p:cNvPr>
          <p:cNvSpPr/>
          <p:nvPr/>
        </p:nvSpPr>
        <p:spPr>
          <a:xfrm>
            <a:off x="5080943" y="4874871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Конец</a:t>
            </a: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1980-х</a:t>
            </a:r>
            <a:endParaRPr lang="en-US" sz="900" dirty="0"/>
          </a:p>
        </p:txBody>
      </p:sp>
      <p:sp>
        <p:nvSpPr>
          <p:cNvPr id="67" name="Text 22">
            <a:extLst>
              <a:ext uri="{FF2B5EF4-FFF2-40B4-BE49-F238E27FC236}">
                <a16:creationId xmlns:a16="http://schemas.microsoft.com/office/drawing/2014/main" id="{1122A47E-F41F-0927-872B-6205ACAFEDD2}"/>
              </a:ext>
            </a:extLst>
          </p:cNvPr>
          <p:cNvSpPr/>
          <p:nvPr/>
        </p:nvSpPr>
        <p:spPr>
          <a:xfrm>
            <a:off x="5080943" y="5038627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HSE Sans"/>
                <a:ea typeface="HSE Sans" pitchFamily="34" charset="-122"/>
                <a:cs typeface="HSE Sans" pitchFamily="34" charset="-120"/>
              </a:rPr>
              <a:t>Появление</a:t>
            </a:r>
            <a:r>
              <a:rPr lang="en-US" sz="1000" dirty="0">
                <a:latin typeface="HSE Sans"/>
                <a:ea typeface="HSE Sans" pitchFamily="34" charset="-122"/>
                <a:cs typeface="HSE Sans" pitchFamily="34" charset="-120"/>
              </a:rPr>
              <a:t> OLTP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  <p:sp>
        <p:nvSpPr>
          <p:cNvPr id="68" name="Shape 23">
            <a:extLst>
              <a:ext uri="{FF2B5EF4-FFF2-40B4-BE49-F238E27FC236}">
                <a16:creationId xmlns:a16="http://schemas.microsoft.com/office/drawing/2014/main" id="{CBFE5F34-28E2-33FB-52A3-B8E77EE9A572}"/>
              </a:ext>
            </a:extLst>
          </p:cNvPr>
          <p:cNvSpPr/>
          <p:nvPr/>
        </p:nvSpPr>
        <p:spPr>
          <a:xfrm>
            <a:off x="7545537" y="1993752"/>
            <a:ext cx="2628900" cy="3486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Text 24">
            <a:extLst>
              <a:ext uri="{FF2B5EF4-FFF2-40B4-BE49-F238E27FC236}">
                <a16:creationId xmlns:a16="http://schemas.microsoft.com/office/drawing/2014/main" id="{FFC21C30-DBD4-8D06-7503-8544131676A6}"/>
              </a:ext>
            </a:extLst>
          </p:cNvPr>
          <p:cNvSpPr/>
          <p:nvPr/>
        </p:nvSpPr>
        <p:spPr>
          <a:xfrm>
            <a:off x="7716987" y="2187169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b="1" dirty="0">
                <a:latin typeface="HSE Sans"/>
                <a:ea typeface="HSE Sans" pitchFamily="34" charset="-122"/>
                <a:cs typeface="HSE Sans" pitchFamily="34" charset="-120"/>
              </a:rPr>
              <a:t>1990-1999</a:t>
            </a:r>
            <a:endParaRPr lang="en-US" sz="1200" dirty="0">
              <a:latin typeface="HSE Sans"/>
              <a:ea typeface="Calibri"/>
              <a:cs typeface="Calibri"/>
            </a:endParaRPr>
          </a:p>
        </p:txBody>
      </p:sp>
      <p:sp>
        <p:nvSpPr>
          <p:cNvPr id="70" name="Text 25">
            <a:extLst>
              <a:ext uri="{FF2B5EF4-FFF2-40B4-BE49-F238E27FC236}">
                <a16:creationId xmlns:a16="http://schemas.microsoft.com/office/drawing/2014/main" id="{6239108F-538D-FE4A-E23A-8828F1889407}"/>
              </a:ext>
            </a:extLst>
          </p:cNvPr>
          <p:cNvSpPr/>
          <p:nvPr/>
        </p:nvSpPr>
        <p:spPr>
          <a:xfrm>
            <a:off x="7716987" y="2515781"/>
            <a:ext cx="2357438" cy="18466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200" dirty="0" err="1">
                <a:latin typeface="HSE Sans"/>
                <a:ea typeface="HSE Sans" pitchFamily="34" charset="-122"/>
                <a:cs typeface="HSE Sans" pitchFamily="34" charset="-120"/>
              </a:rPr>
              <a:t>Интернет-революция</a:t>
            </a:r>
            <a:endParaRPr lang="en-US" sz="1200" dirty="0">
              <a:latin typeface="HSE Sans"/>
              <a:ea typeface="Calibri"/>
              <a:cs typeface="Calibri"/>
            </a:endParaRPr>
          </a:p>
        </p:txBody>
      </p:sp>
      <p:sp>
        <p:nvSpPr>
          <p:cNvPr id="71" name="Text 26">
            <a:extLst>
              <a:ext uri="{FF2B5EF4-FFF2-40B4-BE49-F238E27FC236}">
                <a16:creationId xmlns:a16="http://schemas.microsoft.com/office/drawing/2014/main" id="{F58AF947-9ADD-89BC-5894-0D66EB0DF93C}"/>
              </a:ext>
            </a:extLst>
          </p:cNvPr>
          <p:cNvSpPr/>
          <p:nvPr/>
        </p:nvSpPr>
        <p:spPr>
          <a:xfrm>
            <a:off x="7881293" y="2810327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>
                <a:latin typeface="HSE Sans" pitchFamily="34" charset="0"/>
                <a:ea typeface="HSE Sans" pitchFamily="34" charset="-122"/>
                <a:cs typeface="HSE Sans" pitchFamily="34" charset="-120"/>
              </a:rPr>
              <a:t>1995</a:t>
            </a:r>
            <a:endParaRPr lang="en-US" sz="900"/>
          </a:p>
        </p:txBody>
      </p:sp>
      <p:sp>
        <p:nvSpPr>
          <p:cNvPr id="72" name="Text 27">
            <a:extLst>
              <a:ext uri="{FF2B5EF4-FFF2-40B4-BE49-F238E27FC236}">
                <a16:creationId xmlns:a16="http://schemas.microsoft.com/office/drawing/2014/main" id="{F63DC84F-4A46-8396-3250-C3A86A1A4D1B}"/>
              </a:ext>
            </a:extLst>
          </p:cNvPr>
          <p:cNvSpPr/>
          <p:nvPr/>
        </p:nvSpPr>
        <p:spPr>
          <a:xfrm>
            <a:off x="7881293" y="2974083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MySQL </a:t>
            </a:r>
            <a:r>
              <a:rPr lang="en-US" sz="10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для</a:t>
            </a: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веб-приложений</a:t>
            </a:r>
            <a:endParaRPr lang="en-US" sz="1000" dirty="0"/>
          </a:p>
        </p:txBody>
      </p:sp>
      <p:sp>
        <p:nvSpPr>
          <p:cNvPr id="73" name="Text 28">
            <a:extLst>
              <a:ext uri="{FF2B5EF4-FFF2-40B4-BE49-F238E27FC236}">
                <a16:creationId xmlns:a16="http://schemas.microsoft.com/office/drawing/2014/main" id="{56410634-4E82-DBC1-6DB2-A64104A4113C}"/>
              </a:ext>
            </a:extLst>
          </p:cNvPr>
          <p:cNvSpPr/>
          <p:nvPr/>
        </p:nvSpPr>
        <p:spPr>
          <a:xfrm>
            <a:off x="7881293" y="3317533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>
                <a:latin typeface="HSE Sans" pitchFamily="34" charset="0"/>
                <a:ea typeface="HSE Sans" pitchFamily="34" charset="-122"/>
                <a:cs typeface="HSE Sans" pitchFamily="34" charset="-120"/>
              </a:rPr>
              <a:t>1996</a:t>
            </a:r>
            <a:endParaRPr lang="en-US" sz="900"/>
          </a:p>
        </p:txBody>
      </p:sp>
      <p:sp>
        <p:nvSpPr>
          <p:cNvPr id="74" name="Text 29">
            <a:extLst>
              <a:ext uri="{FF2B5EF4-FFF2-40B4-BE49-F238E27FC236}">
                <a16:creationId xmlns:a16="http://schemas.microsoft.com/office/drawing/2014/main" id="{984CF48F-01F9-72B5-BF3F-AE3615AA98E7}"/>
              </a:ext>
            </a:extLst>
          </p:cNvPr>
          <p:cNvSpPr/>
          <p:nvPr/>
        </p:nvSpPr>
        <p:spPr>
          <a:xfrm>
            <a:off x="7881293" y="3490069"/>
            <a:ext cx="2193131" cy="307777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PostgreSQL </a:t>
            </a:r>
            <a:r>
              <a:rPr lang="en-US" sz="10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как</a:t>
            </a: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объектно-реляционная</a:t>
            </a: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СУБД</a:t>
            </a:r>
            <a:endParaRPr lang="en-US" sz="1000" dirty="0"/>
          </a:p>
        </p:txBody>
      </p:sp>
      <p:sp>
        <p:nvSpPr>
          <p:cNvPr id="75" name="Text 30">
            <a:extLst>
              <a:ext uri="{FF2B5EF4-FFF2-40B4-BE49-F238E27FC236}">
                <a16:creationId xmlns:a16="http://schemas.microsoft.com/office/drawing/2014/main" id="{757F751E-916C-2103-BB53-FCD9BC22C00F}"/>
              </a:ext>
            </a:extLst>
          </p:cNvPr>
          <p:cNvSpPr/>
          <p:nvPr/>
        </p:nvSpPr>
        <p:spPr>
          <a:xfrm>
            <a:off x="7881293" y="3996190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Середина</a:t>
            </a: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1990-х</a:t>
            </a:r>
            <a:endParaRPr lang="en-US" sz="900" dirty="0"/>
          </a:p>
        </p:txBody>
      </p:sp>
      <p:sp>
        <p:nvSpPr>
          <p:cNvPr id="76" name="Text 31">
            <a:extLst>
              <a:ext uri="{FF2B5EF4-FFF2-40B4-BE49-F238E27FC236}">
                <a16:creationId xmlns:a16="http://schemas.microsoft.com/office/drawing/2014/main" id="{627A41E3-84B4-A968-B27C-A2F1A8D41672}"/>
              </a:ext>
            </a:extLst>
          </p:cNvPr>
          <p:cNvSpPr/>
          <p:nvPr/>
        </p:nvSpPr>
        <p:spPr>
          <a:xfrm>
            <a:off x="7881293" y="4159946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Data Warehousing</a:t>
            </a:r>
            <a:endParaRPr lang="en-US" sz="1000" dirty="0"/>
          </a:p>
        </p:txBody>
      </p:sp>
      <p:sp>
        <p:nvSpPr>
          <p:cNvPr id="77" name="Text 32">
            <a:extLst>
              <a:ext uri="{FF2B5EF4-FFF2-40B4-BE49-F238E27FC236}">
                <a16:creationId xmlns:a16="http://schemas.microsoft.com/office/drawing/2014/main" id="{DE26A876-CECA-18D8-BE7C-07CCEFDD9F07}"/>
              </a:ext>
            </a:extLst>
          </p:cNvPr>
          <p:cNvSpPr/>
          <p:nvPr/>
        </p:nvSpPr>
        <p:spPr>
          <a:xfrm>
            <a:off x="7881293" y="4503396"/>
            <a:ext cx="2193131" cy="13849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900" b="1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1998</a:t>
            </a:r>
            <a:endParaRPr lang="en-US" sz="900" dirty="0"/>
          </a:p>
        </p:txBody>
      </p:sp>
      <p:sp>
        <p:nvSpPr>
          <p:cNvPr id="78" name="Text 33">
            <a:extLst>
              <a:ext uri="{FF2B5EF4-FFF2-40B4-BE49-F238E27FC236}">
                <a16:creationId xmlns:a16="http://schemas.microsoft.com/office/drawing/2014/main" id="{12BFB26D-4F0F-5265-C4F7-DE8302569863}"/>
              </a:ext>
            </a:extLst>
          </p:cNvPr>
          <p:cNvSpPr/>
          <p:nvPr/>
        </p:nvSpPr>
        <p:spPr>
          <a:xfrm>
            <a:off x="7881293" y="4667152"/>
            <a:ext cx="2193131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buNone/>
            </a:pPr>
            <a:r>
              <a:rPr lang="en-US" sz="1000" dirty="0" err="1">
                <a:latin typeface="HSE Sans" pitchFamily="34" charset="0"/>
                <a:ea typeface="HSE Sans" pitchFamily="34" charset="-122"/>
                <a:cs typeface="HSE Sans" pitchFamily="34" charset="-120"/>
              </a:rPr>
              <a:t>Основание</a:t>
            </a:r>
            <a:r>
              <a:rPr lang="en-US" sz="1000" dirty="0">
                <a:latin typeface="HSE Sans" pitchFamily="34" charset="0"/>
                <a:ea typeface="HSE Sans" pitchFamily="34" charset="-122"/>
                <a:cs typeface="HSE Sans" pitchFamily="34" charset="-120"/>
              </a:rPr>
              <a:t> Google</a:t>
            </a:r>
            <a:endParaRPr lang="en-US" sz="1000" dirty="0"/>
          </a:p>
        </p:txBody>
      </p:sp>
      <p:sp>
        <p:nvSpPr>
          <p:cNvPr id="79" name="Text 34">
            <a:extLst>
              <a:ext uri="{FF2B5EF4-FFF2-40B4-BE49-F238E27FC236}">
                <a16:creationId xmlns:a16="http://schemas.microsoft.com/office/drawing/2014/main" id="{06F2C895-E583-E324-319B-E2CFB8C36843}"/>
              </a:ext>
            </a:extLst>
          </p:cNvPr>
          <p:cNvSpPr/>
          <p:nvPr/>
        </p:nvSpPr>
        <p:spPr>
          <a:xfrm>
            <a:off x="1789745" y="5703263"/>
            <a:ext cx="8301038" cy="1538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ctr">
              <a:buNone/>
            </a:pP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Каждая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волна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была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ответом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на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конкретные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технологические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и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бизнес-вызовы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своего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 </a:t>
            </a:r>
            <a:r>
              <a:rPr lang="en-US" sz="1000" i="1" dirty="0" err="1">
                <a:latin typeface="HSE Sans"/>
                <a:ea typeface="HSE Sans" pitchFamily="34" charset="-122"/>
                <a:cs typeface="HSE Sans" pitchFamily="34" charset="-120"/>
              </a:rPr>
              <a:t>времени</a:t>
            </a:r>
            <a:r>
              <a:rPr lang="en-US" sz="1000" i="1" dirty="0">
                <a:latin typeface="HSE Sans"/>
                <a:ea typeface="HSE Sans" pitchFamily="34" charset="-122"/>
                <a:cs typeface="HSE Sans" pitchFamily="34" charset="-120"/>
              </a:rPr>
              <a:t>.</a:t>
            </a:r>
            <a:endParaRPr lang="en-US" sz="1000" dirty="0">
              <a:latin typeface="HSE San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49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e96afe77-3acb-4328-97fc-408e1bde3ecd"/>
    <ds:schemaRef ds:uri="http://schemas.microsoft.com/office/2006/metadata/properties"/>
    <ds:schemaRef ds:uri="http://purl.org/dc/terms/"/>
    <ds:schemaRef ds:uri="http://www.w3.org/XML/1998/namespace"/>
    <ds:schemaRef ds:uri="http://schemas.openxmlformats.org/package/2006/metadata/core-properties"/>
    <ds:schemaRef ds:uri="9875bd71-cde8-496c-a136-433f55d5e6d0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</TotalTime>
  <Words>16443</Words>
  <Application>Microsoft Macintosh PowerPoint</Application>
  <PresentationFormat>Широкоэкранный</PresentationFormat>
  <Paragraphs>1933</Paragraphs>
  <Slides>44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HSE Sans</vt:lpstr>
      <vt:lpstr>Noto Sans</vt:lpstr>
      <vt:lpstr>ui-monospace</vt:lpstr>
      <vt:lpstr>Office Theme</vt:lpstr>
      <vt:lpstr>Хранение и получение данных</vt:lpstr>
      <vt:lpstr>Ценность данных</vt:lpstr>
      <vt:lpstr>Презентация PowerPoint</vt:lpstr>
      <vt:lpstr>Презентация PowerPoint</vt:lpstr>
      <vt:lpstr>Данные — не инфраструктура, а актив</vt:lpstr>
      <vt:lpstr>Работа с данными "по старинке"</vt:lpstr>
      <vt:lpstr>Мифы и барьеры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Mark Gurianov</cp:lastModifiedBy>
  <cp:revision>21</cp:revision>
  <cp:lastPrinted>2021-11-11T13:08:42Z</cp:lastPrinted>
  <dcterms:created xsi:type="dcterms:W3CDTF">2021-11-11T08:52:47Z</dcterms:created>
  <dcterms:modified xsi:type="dcterms:W3CDTF">2025-06-04T07:56:07Z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